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521" r:id="rId2"/>
    <p:sldId id="514" r:id="rId3"/>
    <p:sldId id="524" r:id="rId4"/>
    <p:sldId id="525" r:id="rId5"/>
    <p:sldId id="527" r:id="rId6"/>
    <p:sldId id="515" r:id="rId7"/>
    <p:sldId id="517" r:id="rId8"/>
    <p:sldId id="518" r:id="rId9"/>
    <p:sldId id="522" r:id="rId10"/>
    <p:sldId id="523" r:id="rId11"/>
    <p:sldId id="516" r:id="rId12"/>
    <p:sldId id="511" r:id="rId13"/>
    <p:sldId id="481" r:id="rId14"/>
    <p:sldId id="512" r:id="rId15"/>
    <p:sldId id="257" r:id="rId16"/>
    <p:sldId id="51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AE78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26" autoAdjust="0"/>
  </p:normalViewPr>
  <p:slideViewPr>
    <p:cSldViewPr snapToGrid="0">
      <p:cViewPr varScale="1">
        <p:scale>
          <a:sx n="78" d="100"/>
          <a:sy n="78" d="100"/>
        </p:scale>
        <p:origin x="1622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B322E-0E81-4F8D-B789-52FEE402FD49}" type="datetimeFigureOut">
              <a:rPr kumimoji="1" lang="ja-JP" altLang="en-US" smtClean="0"/>
              <a:t>2023/1/9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E996C-A7F1-4DD3-A30D-BD643EF68F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707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E996C-A7F1-4DD3-A30D-BD643EF68F12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2933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5C5C84B-F383-4FC4-A9A4-A2FAEE71CF0B}" type="datetime1">
              <a:rPr kumimoji="1" lang="ja-JP" altLang="en-US" smtClean="0"/>
              <a:t>2023/1/9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©Japan ICT Learning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170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3000"/>
    </mc:Choice>
    <mc:Fallback xmlns="">
      <p:transition spd="slow" advClick="0" advTm="2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49" y="6581458"/>
            <a:ext cx="3086100" cy="229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©Japan ICT Learning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40336" y="6554298"/>
            <a:ext cx="2057400" cy="229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9FBFD-BC4F-4D20-B0A1-90693984F4D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DE1ED1AA-3CDF-4C23-BCBD-2AD5B425411C}"/>
              </a:ext>
            </a:extLst>
          </p:cNvPr>
          <p:cNvSpPr txBox="1">
            <a:spLocks/>
          </p:cNvSpPr>
          <p:nvPr userDrawn="1"/>
        </p:nvSpPr>
        <p:spPr>
          <a:xfrm>
            <a:off x="0" y="148287"/>
            <a:ext cx="8390883" cy="430214"/>
          </a:xfrm>
          <a:prstGeom prst="rect">
            <a:avLst/>
          </a:prstGeom>
          <a:solidFill>
            <a:srgbClr val="5B9BD5">
              <a:lumMod val="7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eiryo UI"/>
              <a:ea typeface="Meiryo UI"/>
              <a:cs typeface="+mj-cs"/>
            </a:endParaRPr>
          </a:p>
        </p:txBody>
      </p:sp>
      <p:pic>
        <p:nvPicPr>
          <p:cNvPr id="10" name="図 9" descr="プレート が含まれている画像&#10;&#10;自動的に生成された説明">
            <a:extLst>
              <a:ext uri="{FF2B5EF4-FFF2-40B4-BE49-F238E27FC236}">
                <a16:creationId xmlns:a16="http://schemas.microsoft.com/office/drawing/2014/main" id="{34EC311D-4CBB-4B80-8DC0-8FA1822B6D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196" y="136524"/>
            <a:ext cx="684404" cy="441977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34A022E9-992B-42F6-A6F2-DE5BA8D44B94}"/>
              </a:ext>
            </a:extLst>
          </p:cNvPr>
          <p:cNvSpPr txBox="1">
            <a:spLocks/>
          </p:cNvSpPr>
          <p:nvPr userDrawn="1"/>
        </p:nvSpPr>
        <p:spPr>
          <a:xfrm>
            <a:off x="-4" y="6538943"/>
            <a:ext cx="9144001" cy="45719"/>
          </a:xfrm>
          <a:prstGeom prst="rect">
            <a:avLst/>
          </a:prstGeom>
          <a:solidFill>
            <a:srgbClr val="5B9BD5">
              <a:lumMod val="7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/>
                <a:ea typeface="Meiryo UI"/>
                <a:cs typeface="+mj-c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3901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23000"/>
    </mc:Choice>
    <mc:Fallback xmlns="">
      <p:transition spd="slow" advClick="0" advTm="23000"/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www.japanictlearning.jp/" TargetMode="External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hyperlink" Target="https://honki.vn/" TargetMode="External"/><Relationship Id="rId10" Type="http://schemas.openxmlformats.org/officeDocument/2006/relationships/image" Target="../media/image44.png"/><Relationship Id="rId4" Type="http://schemas.openxmlformats.org/officeDocument/2006/relationships/hyperlink" Target="https://honkidenihongo.com/" TargetMode="External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4.gif"/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12" Type="http://schemas.openxmlformats.org/officeDocument/2006/relationships/image" Target="../media/image33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11" Type="http://schemas.openxmlformats.org/officeDocument/2006/relationships/image" Target="../media/image32.gif"/><Relationship Id="rId5" Type="http://schemas.openxmlformats.org/officeDocument/2006/relationships/image" Target="../media/image26.gif"/><Relationship Id="rId10" Type="http://schemas.openxmlformats.org/officeDocument/2006/relationships/image" Target="../media/image31.gif"/><Relationship Id="rId4" Type="http://schemas.openxmlformats.org/officeDocument/2006/relationships/image" Target="../media/image25.png"/><Relationship Id="rId9" Type="http://schemas.openxmlformats.org/officeDocument/2006/relationships/image" Target="../media/image30.gif"/><Relationship Id="rId1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ABF7-913C-BEA7-BB30-A42507D897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65F3F1-4F04-9C7C-C278-1DD6B1DD65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8B33B-3557-81FB-81C9-6F992D9E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©Japan ICT Learning</a:t>
            </a:r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E9DA93-12BA-E049-A2ED-D2BD0AF3E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F39F17-3950-340E-FFE0-02179B6DF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471"/>
            <a:ext cx="9144000" cy="5672984"/>
          </a:xfrm>
          <a:prstGeom prst="rect">
            <a:avLst/>
          </a:prstGeom>
        </p:spPr>
      </p:pic>
      <p:sp>
        <p:nvSpPr>
          <p:cNvPr id="6" name="正方形/長方形 19">
            <a:extLst>
              <a:ext uri="{FF2B5EF4-FFF2-40B4-BE49-F238E27FC236}">
                <a16:creationId xmlns:a16="http://schemas.microsoft.com/office/drawing/2014/main" id="{11E38F9E-9C73-E4F6-C85C-1920E3833E31}"/>
              </a:ext>
            </a:extLst>
          </p:cNvPr>
          <p:cNvSpPr/>
          <p:nvPr/>
        </p:nvSpPr>
        <p:spPr>
          <a:xfrm>
            <a:off x="0" y="146528"/>
            <a:ext cx="8377084" cy="418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latin typeface="+mn-ea"/>
              </a:rPr>
              <a:t>　オリジナル専門用語アプリのご案内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51635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7714-8DC4-3C30-A0CD-B41F04005E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458DF-F69D-B0B9-900E-028D83276B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CE17D9-B2CA-EE12-6374-BA0D4676E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©Japan ICT Learning</a:t>
            </a:r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38568C-D3DF-4100-48B3-99BBD493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24352E6-E766-471E-95E9-6070EA6F710A}"/>
              </a:ext>
            </a:extLst>
          </p:cNvPr>
          <p:cNvSpPr/>
          <p:nvPr/>
        </p:nvSpPr>
        <p:spPr>
          <a:xfrm>
            <a:off x="8563439" y="6034797"/>
            <a:ext cx="432619" cy="48545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536A544-0CBE-F5A2-9886-BC583D6A1518}"/>
              </a:ext>
            </a:extLst>
          </p:cNvPr>
          <p:cNvSpPr/>
          <p:nvPr/>
        </p:nvSpPr>
        <p:spPr>
          <a:xfrm>
            <a:off x="6420544" y="6000750"/>
            <a:ext cx="2057400" cy="656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クリックで次へ</a:t>
            </a:r>
            <a:endParaRPr lang="en-US" b="1" dirty="0"/>
          </a:p>
        </p:txBody>
      </p:sp>
      <p:sp>
        <p:nvSpPr>
          <p:cNvPr id="10" name="正方形/長方形 19">
            <a:extLst>
              <a:ext uri="{FF2B5EF4-FFF2-40B4-BE49-F238E27FC236}">
                <a16:creationId xmlns:a16="http://schemas.microsoft.com/office/drawing/2014/main" id="{22D32F66-B18F-911B-5876-D483B2F7DD14}"/>
              </a:ext>
            </a:extLst>
          </p:cNvPr>
          <p:cNvSpPr/>
          <p:nvPr/>
        </p:nvSpPr>
        <p:spPr>
          <a:xfrm>
            <a:off x="0" y="157315"/>
            <a:ext cx="8377084" cy="418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latin typeface="+mn-ea"/>
                <a:ea typeface="+mn-ea"/>
              </a:rPr>
              <a:t>　</a:t>
            </a:r>
            <a:r>
              <a:rPr lang="en-US" altLang="ja-JP" sz="2000" b="1" dirty="0" err="1">
                <a:latin typeface="+mn-ea"/>
              </a:rPr>
              <a:t>Kiraku</a:t>
            </a:r>
            <a:r>
              <a:rPr lang="ja-JP" altLang="en-US" sz="2000" b="1" dirty="0">
                <a:latin typeface="+mn-ea"/>
              </a:rPr>
              <a:t>（ゲームタイプ）</a:t>
            </a:r>
            <a:r>
              <a:rPr lang="ja-JP" altLang="en-US" sz="2000" b="1" dirty="0">
                <a:latin typeface="+mn-ea"/>
                <a:ea typeface="+mn-ea"/>
              </a:rPr>
              <a:t>：実際のアプリの</a:t>
            </a:r>
            <a:r>
              <a:rPr lang="ja-JP" altLang="en-US" sz="2000" b="1" dirty="0">
                <a:latin typeface="+mn-ea"/>
              </a:rPr>
              <a:t>画面</a:t>
            </a:r>
            <a:endParaRPr lang="en-US" altLang="ja-JP" sz="1600" dirty="0"/>
          </a:p>
        </p:txBody>
      </p:sp>
      <p:pic>
        <p:nvPicPr>
          <p:cNvPr id="11" name="Kiraku 20221005">
            <a:hlinkClick r:id="" action="ppaction://media"/>
            <a:extLst>
              <a:ext uri="{FF2B5EF4-FFF2-40B4-BE49-F238E27FC236}">
                <a16:creationId xmlns:a16="http://schemas.microsoft.com/office/drawing/2014/main" id="{6ABE4A36-B15C-08CC-E34D-83DDBE09B1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7">
            <a:extLst>
              <a:ext uri="{FF2B5EF4-FFF2-40B4-BE49-F238E27FC236}">
                <a16:creationId xmlns:a16="http://schemas.microsoft.com/office/drawing/2014/main" id="{F97A8BBB-433B-635E-FFCB-989661B7B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786212"/>
              </p:ext>
            </p:extLst>
          </p:nvPr>
        </p:nvGraphicFramePr>
        <p:xfrm>
          <a:off x="659066" y="988495"/>
          <a:ext cx="7825867" cy="4248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0806">
                  <a:extLst>
                    <a:ext uri="{9D8B030D-6E8A-4147-A177-3AD203B41FA5}">
                      <a16:colId xmlns:a16="http://schemas.microsoft.com/office/drawing/2014/main" val="1027549527"/>
                    </a:ext>
                  </a:extLst>
                </a:gridCol>
                <a:gridCol w="1722268">
                  <a:extLst>
                    <a:ext uri="{9D8B030D-6E8A-4147-A177-3AD203B41FA5}">
                      <a16:colId xmlns:a16="http://schemas.microsoft.com/office/drawing/2014/main" val="3579658674"/>
                    </a:ext>
                  </a:extLst>
                </a:gridCol>
                <a:gridCol w="1562470">
                  <a:extLst>
                    <a:ext uri="{9D8B030D-6E8A-4147-A177-3AD203B41FA5}">
                      <a16:colId xmlns:a16="http://schemas.microsoft.com/office/drawing/2014/main" val="1686916226"/>
                    </a:ext>
                  </a:extLst>
                </a:gridCol>
                <a:gridCol w="1500323">
                  <a:extLst>
                    <a:ext uri="{9D8B030D-6E8A-4147-A177-3AD203B41FA5}">
                      <a16:colId xmlns:a16="http://schemas.microsoft.com/office/drawing/2014/main" val="528455787"/>
                    </a:ext>
                  </a:extLst>
                </a:gridCol>
              </a:tblGrid>
              <a:tr h="294309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00" b="1" dirty="0">
                          <a:latin typeface="+mn-ea"/>
                          <a:ea typeface="+mn-ea"/>
                        </a:rPr>
                        <a:t>機能・オプション</a:t>
                      </a:r>
                      <a:endParaRPr lang="en-US" sz="16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00" b="1" dirty="0">
                          <a:latin typeface="+mn-ea"/>
                          <a:ea typeface="+mn-ea"/>
                        </a:rPr>
                        <a:t>ライト版</a:t>
                      </a:r>
                      <a:endParaRPr lang="en-US" sz="16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00" b="1" dirty="0">
                          <a:latin typeface="+mn-ea"/>
                          <a:ea typeface="+mn-ea"/>
                        </a:rPr>
                        <a:t>ベーシック版</a:t>
                      </a:r>
                      <a:endParaRPr lang="en-US" sz="16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00" b="1" dirty="0">
                          <a:latin typeface="+mn-ea"/>
                          <a:ea typeface="+mn-ea"/>
                        </a:rPr>
                        <a:t>ゲーム版</a:t>
                      </a:r>
                      <a:endParaRPr lang="en-US" sz="16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637134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l"/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基本開発費（リリースまで）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165</a:t>
                      </a:r>
                      <a:r>
                        <a:rPr lang="en-US" sz="1400" b="1" dirty="0">
                          <a:latin typeface="+mn-ea"/>
                          <a:ea typeface="+mn-ea"/>
                        </a:rPr>
                        <a:t>,000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円～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440,000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円～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420</a:t>
                      </a:r>
                      <a:r>
                        <a:rPr lang="en-US" sz="1400" b="1" dirty="0">
                          <a:latin typeface="+mn-ea"/>
                          <a:ea typeface="+mn-ea"/>
                        </a:rPr>
                        <a:t>,000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円～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944554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l"/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運用費（月額）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10,000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円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n-ea"/>
                          <a:ea typeface="+mn-ea"/>
                        </a:rPr>
                        <a:t>30,000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円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30,000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円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50246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l"/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開発期間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約</a:t>
                      </a:r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2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週間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約</a:t>
                      </a:r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ヵ月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約</a:t>
                      </a:r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週間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896249"/>
                  </a:ext>
                </a:extLst>
              </a:tr>
              <a:tr h="384724">
                <a:tc>
                  <a:txBody>
                    <a:bodyPr/>
                    <a:lstStyle/>
                    <a:p>
                      <a:pPr algn="l"/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用語リスト・知識解説・練習問題　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◎</a:t>
                      </a:r>
                      <a:endParaRPr lang="en-US" altLang="ja-JP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◎</a:t>
                      </a:r>
                      <a:endParaRPr lang="en-US" altLang="ja-JP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◎</a:t>
                      </a:r>
                      <a:endParaRPr lang="en-US" altLang="ja-JP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291313"/>
                  </a:ext>
                </a:extLst>
              </a:tr>
              <a:tr h="352337">
                <a:tc>
                  <a:txBody>
                    <a:bodyPr/>
                    <a:lstStyle/>
                    <a:p>
                      <a:pPr algn="l"/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外国語追加（基本は英・越）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◎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◎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◎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214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イラスト・写真・音声の利用　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◎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◎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〇</a:t>
                      </a:r>
                      <a:endParaRPr lang="en-US" altLang="ja-JP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630246"/>
                  </a:ext>
                </a:extLst>
              </a:tr>
              <a:tr h="3579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学習管理システムの利用（従量制）</a:t>
                      </a:r>
                      <a:endParaRPr lang="en-US" altLang="ja-JP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〇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〇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ー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316627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自社名義でのアプリの公開・販売</a:t>
                      </a:r>
                      <a:endParaRPr lang="en-US" altLang="ja-JP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ー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◎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〇</a:t>
                      </a:r>
                      <a:endParaRPr lang="en-US" altLang="ja-JP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937093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機能の追加・変更</a:t>
                      </a:r>
                      <a:endParaRPr lang="en-US" altLang="ja-JP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ー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〇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〇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662360"/>
                  </a:ext>
                </a:extLst>
              </a:tr>
              <a:tr h="341167">
                <a:tc>
                  <a:txBody>
                    <a:bodyPr/>
                    <a:lstStyle/>
                    <a:p>
                      <a:pPr algn="l"/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オリジナルアイコンの利用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ー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◎</a:t>
                      </a:r>
                      <a:endParaRPr lang="en-US" altLang="ja-JP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〇</a:t>
                      </a:r>
                      <a:endParaRPr lang="en-US" altLang="ja-JP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36447"/>
                  </a:ext>
                </a:extLst>
              </a:tr>
              <a:tr h="3411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アプリ内課金・広告掲載　</a:t>
                      </a:r>
                      <a:endParaRPr lang="en-US" altLang="ja-JP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ー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〇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〇</a:t>
                      </a:r>
                      <a:endParaRPr lang="en-US" altLang="ja-JP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664864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BA8879-1DE9-782F-B3DA-1EC607993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©Japan ICT Learning</a:t>
            </a:r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C82B4-A00A-BEEE-DB31-EA749941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7" name="正方形/長方形 19">
            <a:extLst>
              <a:ext uri="{FF2B5EF4-FFF2-40B4-BE49-F238E27FC236}">
                <a16:creationId xmlns:a16="http://schemas.microsoft.com/office/drawing/2014/main" id="{AAC8B58B-B350-2BE9-F598-1520A48EB25B}"/>
              </a:ext>
            </a:extLst>
          </p:cNvPr>
          <p:cNvSpPr/>
          <p:nvPr/>
        </p:nvSpPr>
        <p:spPr>
          <a:xfrm>
            <a:off x="0" y="157315"/>
            <a:ext cx="8377084" cy="418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latin typeface="+mn-ea"/>
                <a:ea typeface="+mn-ea"/>
              </a:rPr>
              <a:t>　予算・用途に合わせてアプリ選択</a:t>
            </a:r>
            <a:endParaRPr lang="en-US" altLang="ja-JP" sz="16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B8B2F01-4837-63AC-7DCC-0885D8AD5BAA}"/>
              </a:ext>
            </a:extLst>
          </p:cNvPr>
          <p:cNvSpPr/>
          <p:nvPr/>
        </p:nvSpPr>
        <p:spPr>
          <a:xfrm>
            <a:off x="647316" y="5564969"/>
            <a:ext cx="8013816" cy="433982"/>
          </a:xfrm>
          <a:prstGeom prst="wedgeRoundRectCallout">
            <a:avLst>
              <a:gd name="adj1" fmla="val -35672"/>
              <a:gd name="adj2" fmla="val -29537"/>
              <a:gd name="adj3" fmla="val 16667"/>
            </a:avLst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dirty="0">
                <a:solidFill>
                  <a:srgbClr val="00B050"/>
                </a:solidFill>
                <a:latin typeface="+mn-ea"/>
              </a:rPr>
              <a:t>ライト版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は既存のアプリに企業の専門用語を導入。お手ごろに素早くスタートが可能。</a:t>
            </a:r>
            <a:endParaRPr lang="en-US" altLang="ja-JP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667EDE1-3941-BE25-A541-2F4B2A70B69D}"/>
              </a:ext>
            </a:extLst>
          </p:cNvPr>
          <p:cNvSpPr/>
          <p:nvPr/>
        </p:nvSpPr>
        <p:spPr>
          <a:xfrm>
            <a:off x="659066" y="6088596"/>
            <a:ext cx="8002066" cy="438909"/>
          </a:xfrm>
          <a:prstGeom prst="wedgeRoundRectCallout">
            <a:avLst>
              <a:gd name="adj1" fmla="val 26363"/>
              <a:gd name="adj2" fmla="val -11445"/>
              <a:gd name="adj3" fmla="val 16667"/>
            </a:avLst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dirty="0">
                <a:solidFill>
                  <a:schemeClr val="accent1"/>
                </a:solidFill>
                <a:latin typeface="+mn-ea"/>
              </a:rPr>
              <a:t>ベーシック版は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企業名義のオリジナル。独立し機能も自由に追加してストアで公開。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326CFA2-5CCA-CCD9-91F0-BCD92B333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757" y="365631"/>
            <a:ext cx="593338" cy="630695"/>
          </a:xfrm>
          <a:prstGeom prst="rect">
            <a:avLst/>
          </a:prstGeom>
        </p:spPr>
      </p:pic>
      <p:pic>
        <p:nvPicPr>
          <p:cNvPr id="18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BB06A99D-4641-886D-0C44-10661B333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003" y="363676"/>
            <a:ext cx="594056" cy="63145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9479480-8C16-F854-A56A-8BE8CB9CF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678" y="362709"/>
            <a:ext cx="594967" cy="632426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415B86FC-1D0C-F8AB-5BFC-A8990F7ACBAF}"/>
              </a:ext>
            </a:extLst>
          </p:cNvPr>
          <p:cNvSpPr/>
          <p:nvPr/>
        </p:nvSpPr>
        <p:spPr>
          <a:xfrm>
            <a:off x="647316" y="596382"/>
            <a:ext cx="2468016" cy="371472"/>
          </a:xfrm>
          <a:prstGeom prst="wedgeRoundRectCallout">
            <a:avLst>
              <a:gd name="adj1" fmla="val 3298"/>
              <a:gd name="adj2" fmla="val -12519"/>
              <a:gd name="adj3" fmla="val 1666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dirty="0">
                <a:latin typeface="+mn-ea"/>
              </a:rPr>
              <a:t>〇はオプション利用可能</a:t>
            </a:r>
            <a:endParaRPr lang="en-US" sz="1600" dirty="0"/>
          </a:p>
        </p:txBody>
      </p:sp>
      <p:sp>
        <p:nvSpPr>
          <p:cNvPr id="3" name="テキスト ボックス 7">
            <a:extLst>
              <a:ext uri="{FF2B5EF4-FFF2-40B4-BE49-F238E27FC236}">
                <a16:creationId xmlns:a16="http://schemas.microsoft.com/office/drawing/2014/main" id="{8ED43890-32EB-BE48-A748-5995A182A994}"/>
              </a:ext>
            </a:extLst>
          </p:cNvPr>
          <p:cNvSpPr txBox="1"/>
          <p:nvPr/>
        </p:nvSpPr>
        <p:spPr>
          <a:xfrm>
            <a:off x="7270859" y="5235614"/>
            <a:ext cx="221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1200" dirty="0">
                <a:latin typeface="+mn-ea"/>
              </a:rPr>
              <a:t>※</a:t>
            </a:r>
            <a:r>
              <a:rPr lang="ja-JP" altLang="en-US" sz="1200" dirty="0">
                <a:latin typeface="+mn-ea"/>
              </a:rPr>
              <a:t>表示の価格は税抜です</a:t>
            </a:r>
            <a:endParaRPr lang="en-US" altLang="ja-JP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0740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/>
    </mc:Choice>
    <mc:Fallback xmlns="">
      <p:transition spd="slow" advClick="0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5836F22-9B27-4E77-A7AE-860EB7EC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604019"/>
            <a:ext cx="3086100" cy="229236"/>
          </a:xfrm>
        </p:spPr>
        <p:txBody>
          <a:bodyPr/>
          <a:lstStyle/>
          <a:p>
            <a:r>
              <a:rPr kumimoji="1" lang="en-US" altLang="ja-JP"/>
              <a:t>©Japan ICT Learning</a:t>
            </a:r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F29CD26-7A1D-4B21-9CA3-79FA5279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D813534-71F8-4E1B-A1DF-1600EED23425}"/>
              </a:ext>
            </a:extLst>
          </p:cNvPr>
          <p:cNvSpPr/>
          <p:nvPr/>
        </p:nvSpPr>
        <p:spPr>
          <a:xfrm>
            <a:off x="-1" y="147484"/>
            <a:ext cx="8362765" cy="416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solidFill>
                  <a:schemeClr val="bg1"/>
                </a:solidFill>
                <a:latin typeface="+mn-ea"/>
              </a:rPr>
              <a:t>　学習効率を上げるための管理システム</a:t>
            </a:r>
            <a:endParaRPr lang="en-US" altLang="ja-JP" sz="2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18" name="Picture 6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D538EFDF-8099-7A9E-66A6-CEE2B4437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92" y="2564259"/>
            <a:ext cx="3525520" cy="299318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D3B5F32-F984-E288-96E8-020BBA08C2F0}"/>
              </a:ext>
            </a:extLst>
          </p:cNvPr>
          <p:cNvSpPr/>
          <p:nvPr/>
        </p:nvSpPr>
        <p:spPr>
          <a:xfrm>
            <a:off x="202866" y="834730"/>
            <a:ext cx="5578174" cy="597830"/>
          </a:xfrm>
          <a:prstGeom prst="wedgeRoundRectCallout">
            <a:avLst>
              <a:gd name="adj1" fmla="val 36459"/>
              <a:gd name="adj2" fmla="val 14502"/>
              <a:gd name="adj3" fmla="val 16667"/>
            </a:avLst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>
                <a:solidFill>
                  <a:schemeClr val="tx1"/>
                </a:solidFill>
                <a:latin typeface="+mn-ea"/>
              </a:rPr>
              <a:t>アプリの学習状況は</a:t>
            </a:r>
            <a:r>
              <a:rPr lang="ja-JP" altLang="en-US" b="1" dirty="0">
                <a:solidFill>
                  <a:srgbClr val="FF0000"/>
                </a:solidFill>
                <a:latin typeface="+mn-ea"/>
              </a:rPr>
              <a:t>学習管理システムで管理</a:t>
            </a:r>
            <a:r>
              <a:rPr lang="ja-JP" altLang="en-US" b="1" dirty="0">
                <a:solidFill>
                  <a:schemeClr val="tx1"/>
                </a:solidFill>
                <a:latin typeface="+mn-ea"/>
              </a:rPr>
              <a:t>が可能。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011775F6-39A9-D6EC-F21D-14BE5277B454}"/>
              </a:ext>
            </a:extLst>
          </p:cNvPr>
          <p:cNvSpPr/>
          <p:nvPr/>
        </p:nvSpPr>
        <p:spPr>
          <a:xfrm>
            <a:off x="582713" y="2157299"/>
            <a:ext cx="4662750" cy="3400147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学習管理システムの機能</a:t>
            </a:r>
            <a:endParaRPr lang="en-US" altLang="ja-JP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①学習時間やバッジ獲得数の可視化</a:t>
            </a:r>
            <a:endParaRPr lang="en-US" altLang="ja-JP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②企業・部署別など、現場に合わせた学習者の管理</a:t>
            </a:r>
            <a:endParaRPr lang="en-US" altLang="ja-JP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③学習報告書の出力</a:t>
            </a:r>
            <a:endParaRPr lang="en-US" altLang="ja-JP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④</a:t>
            </a:r>
            <a:r>
              <a:rPr lang="en-US" altLang="ja-JP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PUSH</a:t>
            </a:r>
            <a:r>
              <a:rPr lang="ja-JP" altLang="en-US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通知で学習者のアプリへメッセージの送信（デフォルト・オリジナル可）</a:t>
            </a:r>
            <a:endParaRPr lang="en-US" altLang="ja-JP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などなど</a:t>
            </a:r>
            <a:endParaRPr lang="en-US" altLang="ja-JP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241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9000"/>
    </mc:Choice>
    <mc:Fallback xmlns="">
      <p:transition spd="slow" advClick="0" advTm="1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5836F22-9B27-4E77-A7AE-860EB7EC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6264"/>
            <a:ext cx="3086100" cy="229236"/>
          </a:xfrm>
        </p:spPr>
        <p:txBody>
          <a:bodyPr/>
          <a:lstStyle/>
          <a:p>
            <a:r>
              <a:rPr kumimoji="1" lang="en-US" altLang="ja-JP"/>
              <a:t>©Japan ICT Learning</a:t>
            </a:r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F29CD26-7A1D-4B21-9CA3-79FA5279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D813534-71F8-4E1B-A1DF-1600EED23425}"/>
              </a:ext>
            </a:extLst>
          </p:cNvPr>
          <p:cNvSpPr/>
          <p:nvPr/>
        </p:nvSpPr>
        <p:spPr>
          <a:xfrm>
            <a:off x="-1" y="147286"/>
            <a:ext cx="8374505" cy="436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solidFill>
                  <a:schemeClr val="bg1"/>
                </a:solidFill>
                <a:latin typeface="+mn-ea"/>
              </a:rPr>
              <a:t>　専門用語アプリ契約から</a:t>
            </a:r>
            <a:r>
              <a:rPr lang="ja-JP" altLang="en-US" sz="2000" b="1" dirty="0">
                <a:solidFill>
                  <a:schemeClr val="bg1"/>
                </a:solidFill>
                <a:latin typeface="+mn-ea"/>
                <a:ea typeface="+mn-ea"/>
              </a:rPr>
              <a:t>リリースまでの手順・期間</a:t>
            </a:r>
            <a:endParaRPr lang="en-US" altLang="ja-JP" sz="2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277DD742-42D7-642A-B6B7-3E179FB5E17F}"/>
              </a:ext>
            </a:extLst>
          </p:cNvPr>
          <p:cNvSpPr/>
          <p:nvPr/>
        </p:nvSpPr>
        <p:spPr>
          <a:xfrm>
            <a:off x="1950720" y="4847578"/>
            <a:ext cx="6024585" cy="692296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/>
              <a:t>ライト版は開発着手からリリースまで</a:t>
            </a:r>
            <a:endParaRPr lang="en-US" altLang="ja-JP" sz="2000" b="1" dirty="0"/>
          </a:p>
          <a:p>
            <a:pPr algn="ctr"/>
            <a:r>
              <a:rPr lang="ja-JP" altLang="en-US" sz="2000" b="1" dirty="0"/>
              <a:t>最短２週間！</a:t>
            </a:r>
            <a:endParaRPr lang="en-US" altLang="ja-JP" sz="2000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54CA1E-21D9-11D2-37B9-866D6D8A3F64}"/>
              </a:ext>
            </a:extLst>
          </p:cNvPr>
          <p:cNvGrpSpPr/>
          <p:nvPr/>
        </p:nvGrpSpPr>
        <p:grpSpPr>
          <a:xfrm>
            <a:off x="1130994" y="1201772"/>
            <a:ext cx="6844311" cy="3661090"/>
            <a:chOff x="480754" y="1628492"/>
            <a:chExt cx="6844311" cy="36610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B53A9E9-BAC9-9D29-C5AC-60BACA961D3B}"/>
                </a:ext>
              </a:extLst>
            </p:cNvPr>
            <p:cNvGrpSpPr/>
            <p:nvPr/>
          </p:nvGrpSpPr>
          <p:grpSpPr>
            <a:xfrm>
              <a:off x="480754" y="1628492"/>
              <a:ext cx="745550" cy="1065070"/>
              <a:chOff x="0" y="2770"/>
              <a:chExt cx="745550" cy="1065070"/>
            </a:xfrm>
          </p:grpSpPr>
          <p:sp>
            <p:nvSpPr>
              <p:cNvPr id="18" name="Arrow: Chevron 17">
                <a:extLst>
                  <a:ext uri="{FF2B5EF4-FFF2-40B4-BE49-F238E27FC236}">
                    <a16:creationId xmlns:a16="http://schemas.microsoft.com/office/drawing/2014/main" id="{6C98AC95-CB8E-BCE8-98F3-2B55B2DBDA69}"/>
                  </a:ext>
                </a:extLst>
              </p:cNvPr>
              <p:cNvSpPr/>
              <p:nvPr/>
            </p:nvSpPr>
            <p:spPr>
              <a:xfrm rot="5400000">
                <a:off x="-159760" y="162530"/>
                <a:ext cx="1065070" cy="745549"/>
              </a:xfrm>
              <a:prstGeom prst="chevron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Arrow: Chevron 4">
                <a:extLst>
                  <a:ext uri="{FF2B5EF4-FFF2-40B4-BE49-F238E27FC236}">
                    <a16:creationId xmlns:a16="http://schemas.microsoft.com/office/drawing/2014/main" id="{EAA2DE68-2F58-8FBA-2B53-9EDEED28AE83}"/>
                  </a:ext>
                </a:extLst>
              </p:cNvPr>
              <p:cNvSpPr txBox="1"/>
              <p:nvPr/>
            </p:nvSpPr>
            <p:spPr>
              <a:xfrm>
                <a:off x="1" y="375545"/>
                <a:ext cx="745549" cy="3195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ja-JP" altLang="en-US" sz="1400" b="1" dirty="0"/>
                  <a:t>契約</a:t>
                </a:r>
                <a:endParaRPr lang="en-US" altLang="ja-JP" sz="1400" b="1" kern="1200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C4F44F-6C9F-FBD6-C000-5D6823FE846E}"/>
                </a:ext>
              </a:extLst>
            </p:cNvPr>
            <p:cNvGrpSpPr/>
            <p:nvPr/>
          </p:nvGrpSpPr>
          <p:grpSpPr>
            <a:xfrm>
              <a:off x="1226303" y="1628492"/>
              <a:ext cx="6098762" cy="692296"/>
              <a:chOff x="745549" y="2770"/>
              <a:chExt cx="6098762" cy="692296"/>
            </a:xfrm>
          </p:grpSpPr>
          <p:sp>
            <p:nvSpPr>
              <p:cNvPr id="15" name="Rectangle: Top Corners Rounded 14">
                <a:extLst>
                  <a:ext uri="{FF2B5EF4-FFF2-40B4-BE49-F238E27FC236}">
                    <a16:creationId xmlns:a16="http://schemas.microsoft.com/office/drawing/2014/main" id="{A68382C2-D59B-F3DB-C2C8-4D0DC7AF939F}"/>
                  </a:ext>
                </a:extLst>
              </p:cNvPr>
              <p:cNvSpPr/>
              <p:nvPr/>
            </p:nvSpPr>
            <p:spPr>
              <a:xfrm rot="5400000">
                <a:off x="3448782" y="-2700463"/>
                <a:ext cx="692296" cy="6098762"/>
              </a:xfrm>
              <a:prstGeom prst="round2Same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Rectangle: Top Corners Rounded 6">
                <a:extLst>
                  <a:ext uri="{FF2B5EF4-FFF2-40B4-BE49-F238E27FC236}">
                    <a16:creationId xmlns:a16="http://schemas.microsoft.com/office/drawing/2014/main" id="{2A545467-E206-3E1D-6FCA-7FA227C1482F}"/>
                  </a:ext>
                </a:extLst>
              </p:cNvPr>
              <p:cNvSpPr txBox="1"/>
              <p:nvPr/>
            </p:nvSpPr>
            <p:spPr>
              <a:xfrm>
                <a:off x="745550" y="36564"/>
                <a:ext cx="6064967" cy="6247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1430" rIns="11430" bIns="11430" numCol="1" spcCol="1270" anchor="ctr" anchorCtr="0">
                <a:noAutofit/>
              </a:bodyPr>
              <a:lstStyle/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ja-JP" altLang="en-US" b="1" dirty="0"/>
                  <a:t>打ち合わせ（アプリの説明、質問対応、ご要望の確認）</a:t>
                </a:r>
                <a:endParaRPr lang="en-US" altLang="ja-JP" b="1" dirty="0"/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ja-JP" altLang="en-US" sz="1800" b="1" kern="1200" dirty="0"/>
                  <a:t>秘密保持契約書・契約書の締結</a:t>
                </a:r>
                <a:endParaRPr lang="en-US" sz="1800" b="1" kern="1200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1736B2F-E99A-6B3B-84A4-368BEA8A627C}"/>
                </a:ext>
              </a:extLst>
            </p:cNvPr>
            <p:cNvGrpSpPr/>
            <p:nvPr/>
          </p:nvGrpSpPr>
          <p:grpSpPr>
            <a:xfrm>
              <a:off x="480754" y="2489221"/>
              <a:ext cx="745550" cy="1065070"/>
              <a:chOff x="0" y="863499"/>
              <a:chExt cx="745550" cy="1065070"/>
            </a:xfrm>
          </p:grpSpPr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D3FDEF1D-9641-F6CF-9005-DE6752C62EC1}"/>
                  </a:ext>
                </a:extLst>
              </p:cNvPr>
              <p:cNvSpPr/>
              <p:nvPr/>
            </p:nvSpPr>
            <p:spPr>
              <a:xfrm rot="5400000">
                <a:off x="-159760" y="1023259"/>
                <a:ext cx="1065070" cy="745549"/>
              </a:xfrm>
              <a:prstGeom prst="chevron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Arrow: Chevron 8">
                <a:extLst>
                  <a:ext uri="{FF2B5EF4-FFF2-40B4-BE49-F238E27FC236}">
                    <a16:creationId xmlns:a16="http://schemas.microsoft.com/office/drawing/2014/main" id="{F732EF75-A5F1-A20D-81EC-145E8DE10B34}"/>
                  </a:ext>
                </a:extLst>
              </p:cNvPr>
              <p:cNvSpPr txBox="1"/>
              <p:nvPr/>
            </p:nvSpPr>
            <p:spPr>
              <a:xfrm>
                <a:off x="1" y="1236274"/>
                <a:ext cx="745549" cy="3195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ja-JP" altLang="en-US" sz="1400" b="1" kern="1200" dirty="0"/>
                  <a:t>着手</a:t>
                </a:r>
                <a:endParaRPr lang="en-US" sz="1400" b="1" kern="1200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C280AF-2745-7676-B7B7-497FDAD6631C}"/>
                </a:ext>
              </a:extLst>
            </p:cNvPr>
            <p:cNvGrpSpPr/>
            <p:nvPr/>
          </p:nvGrpSpPr>
          <p:grpSpPr>
            <a:xfrm>
              <a:off x="1226303" y="2489221"/>
              <a:ext cx="6098762" cy="692296"/>
              <a:chOff x="745549" y="863499"/>
              <a:chExt cx="6098762" cy="692296"/>
            </a:xfrm>
          </p:grpSpPr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C8AFD996-8DF6-F196-8F24-DF1DF9CF84EB}"/>
                  </a:ext>
                </a:extLst>
              </p:cNvPr>
              <p:cNvSpPr/>
              <p:nvPr/>
            </p:nvSpPr>
            <p:spPr>
              <a:xfrm rot="5400000">
                <a:off x="3448782" y="-1839734"/>
                <a:ext cx="692296" cy="6098762"/>
              </a:xfrm>
              <a:prstGeom prst="round2Same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Rectangle: Top Corners Rounded 10">
                <a:extLst>
                  <a:ext uri="{FF2B5EF4-FFF2-40B4-BE49-F238E27FC236}">
                    <a16:creationId xmlns:a16="http://schemas.microsoft.com/office/drawing/2014/main" id="{4055DB46-6AE1-DCF5-8E59-CCD47460CA11}"/>
                  </a:ext>
                </a:extLst>
              </p:cNvPr>
              <p:cNvSpPr txBox="1"/>
              <p:nvPr/>
            </p:nvSpPr>
            <p:spPr>
              <a:xfrm>
                <a:off x="745550" y="897293"/>
                <a:ext cx="6064967" cy="6247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1430" rIns="11430" bIns="11430" numCol="1" spcCol="1270" anchor="ctr" anchorCtr="0">
                <a:noAutofit/>
              </a:bodyPr>
              <a:lstStyle/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ja-JP" altLang="en-US" sz="1800" b="1" kern="1200" dirty="0"/>
                  <a:t>開発内容の確定</a:t>
                </a:r>
                <a:endParaRPr lang="en-US" altLang="ja-JP" sz="1800" b="1" kern="1200" dirty="0"/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ja-JP" altLang="en-US" sz="1800" b="1" kern="1200" dirty="0"/>
                  <a:t>開発着手金のお支払い</a:t>
                </a:r>
                <a:endParaRPr lang="en-US" sz="1800" b="1" kern="1200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3F04CA2-249B-BAC4-E236-776CA5FF4292}"/>
                </a:ext>
              </a:extLst>
            </p:cNvPr>
            <p:cNvGrpSpPr/>
            <p:nvPr/>
          </p:nvGrpSpPr>
          <p:grpSpPr>
            <a:xfrm>
              <a:off x="480754" y="3363783"/>
              <a:ext cx="745550" cy="1065070"/>
              <a:chOff x="0" y="2770"/>
              <a:chExt cx="745550" cy="1065070"/>
            </a:xfrm>
          </p:grpSpPr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3D6147FB-25EC-B3B0-5C5F-A4AE7AC9FFDC}"/>
                  </a:ext>
                </a:extLst>
              </p:cNvPr>
              <p:cNvSpPr/>
              <p:nvPr/>
            </p:nvSpPr>
            <p:spPr>
              <a:xfrm rot="5400000">
                <a:off x="-159760" y="162530"/>
                <a:ext cx="1065070" cy="745549"/>
              </a:xfrm>
              <a:prstGeom prst="chevron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Arrow: Chevron 4">
                <a:extLst>
                  <a:ext uri="{FF2B5EF4-FFF2-40B4-BE49-F238E27FC236}">
                    <a16:creationId xmlns:a16="http://schemas.microsoft.com/office/drawing/2014/main" id="{4A9183BD-6AD3-20EB-D348-554812897721}"/>
                  </a:ext>
                </a:extLst>
              </p:cNvPr>
              <p:cNvSpPr txBox="1"/>
              <p:nvPr/>
            </p:nvSpPr>
            <p:spPr>
              <a:xfrm>
                <a:off x="1" y="375545"/>
                <a:ext cx="745549" cy="3195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ja-JP" altLang="en-US" sz="1400" b="1" kern="1200" dirty="0"/>
                  <a:t>開発</a:t>
                </a:r>
                <a:endParaRPr lang="en-US" altLang="ja-JP" sz="1400" b="1" kern="1200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55541E0-4429-A6B1-0AD6-60DE720F9482}"/>
                </a:ext>
              </a:extLst>
            </p:cNvPr>
            <p:cNvGrpSpPr/>
            <p:nvPr/>
          </p:nvGrpSpPr>
          <p:grpSpPr>
            <a:xfrm>
              <a:off x="1226303" y="3363783"/>
              <a:ext cx="6098762" cy="692296"/>
              <a:chOff x="745549" y="2770"/>
              <a:chExt cx="6098762" cy="692296"/>
            </a:xfrm>
          </p:grpSpPr>
          <p:sp>
            <p:nvSpPr>
              <p:cNvPr id="25" name="Rectangle: Top Corners Rounded 24">
                <a:extLst>
                  <a:ext uri="{FF2B5EF4-FFF2-40B4-BE49-F238E27FC236}">
                    <a16:creationId xmlns:a16="http://schemas.microsoft.com/office/drawing/2014/main" id="{7D3183EA-FA8E-0DEF-0815-41CE895DCC4B}"/>
                  </a:ext>
                </a:extLst>
              </p:cNvPr>
              <p:cNvSpPr/>
              <p:nvPr/>
            </p:nvSpPr>
            <p:spPr>
              <a:xfrm rot="5400000">
                <a:off x="3448782" y="-2700463"/>
                <a:ext cx="692296" cy="6098762"/>
              </a:xfrm>
              <a:prstGeom prst="round2Same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6" name="Rectangle: Top Corners Rounded 6">
                <a:extLst>
                  <a:ext uri="{FF2B5EF4-FFF2-40B4-BE49-F238E27FC236}">
                    <a16:creationId xmlns:a16="http://schemas.microsoft.com/office/drawing/2014/main" id="{A12F5142-5B85-D1D3-E6E0-5AD4BCB4E8D4}"/>
                  </a:ext>
                </a:extLst>
              </p:cNvPr>
              <p:cNvSpPr txBox="1"/>
              <p:nvPr/>
            </p:nvSpPr>
            <p:spPr>
              <a:xfrm>
                <a:off x="745550" y="36564"/>
                <a:ext cx="6064967" cy="6247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1430" rIns="11430" bIns="11430" numCol="1" spcCol="1270" anchor="ctr" anchorCtr="0">
                <a:noAutofit/>
              </a:bodyPr>
              <a:lstStyle/>
              <a:p>
                <a:pPr marL="171450" lvl="1" indent="-17145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"/>
                </a:pPr>
                <a:r>
                  <a:rPr lang="ja-JP" altLang="en-US" sz="1800" b="1" dirty="0"/>
                  <a:t>コンテンツの準備（企業様＋弊社サポート）</a:t>
                </a:r>
                <a:endParaRPr lang="en-US" altLang="ja-JP" sz="1800" b="1" dirty="0"/>
              </a:p>
              <a:p>
                <a:pPr marL="171450" lvl="1" indent="-17145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"/>
                </a:pPr>
                <a:r>
                  <a:rPr lang="ja-JP" altLang="en-US" sz="1800" b="1" dirty="0"/>
                  <a:t>アプリ・管理画面システムの開発</a:t>
                </a:r>
                <a:endParaRPr lang="en-US" sz="1800" b="1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3A6A79E-46DB-16EE-92DB-677F7D415F80}"/>
                </a:ext>
              </a:extLst>
            </p:cNvPr>
            <p:cNvGrpSpPr/>
            <p:nvPr/>
          </p:nvGrpSpPr>
          <p:grpSpPr>
            <a:xfrm>
              <a:off x="480754" y="4224512"/>
              <a:ext cx="745550" cy="1065070"/>
              <a:chOff x="0" y="863499"/>
              <a:chExt cx="745550" cy="1065070"/>
            </a:xfrm>
          </p:grpSpPr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id="{D1C855CC-A4F9-FB7D-5C88-99140E6AFBD8}"/>
                  </a:ext>
                </a:extLst>
              </p:cNvPr>
              <p:cNvSpPr/>
              <p:nvPr/>
            </p:nvSpPr>
            <p:spPr>
              <a:xfrm rot="5400000">
                <a:off x="-159760" y="1023259"/>
                <a:ext cx="1065070" cy="745549"/>
              </a:xfrm>
              <a:prstGeom prst="chevron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Arrow: Chevron 8">
                <a:extLst>
                  <a:ext uri="{FF2B5EF4-FFF2-40B4-BE49-F238E27FC236}">
                    <a16:creationId xmlns:a16="http://schemas.microsoft.com/office/drawing/2014/main" id="{949C1965-C674-BCF9-35F3-F86FA1C8FCB2}"/>
                  </a:ext>
                </a:extLst>
              </p:cNvPr>
              <p:cNvSpPr txBox="1"/>
              <p:nvPr/>
            </p:nvSpPr>
            <p:spPr>
              <a:xfrm>
                <a:off x="1" y="1236274"/>
                <a:ext cx="745549" cy="3195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ja-JP" altLang="en-US" sz="1400" b="1" kern="1200" dirty="0"/>
                  <a:t>リリース</a:t>
                </a:r>
                <a:endParaRPr lang="en-US" sz="1400" b="1" kern="1200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DE30FC7-8B3B-FFC8-2F20-9D136FA7BBE4}"/>
                </a:ext>
              </a:extLst>
            </p:cNvPr>
            <p:cNvGrpSpPr/>
            <p:nvPr/>
          </p:nvGrpSpPr>
          <p:grpSpPr>
            <a:xfrm>
              <a:off x="1226303" y="4219789"/>
              <a:ext cx="6098762" cy="692296"/>
              <a:chOff x="745549" y="863499"/>
              <a:chExt cx="6098762" cy="692296"/>
            </a:xfrm>
          </p:grpSpPr>
          <p:sp>
            <p:nvSpPr>
              <p:cNvPr id="31" name="Rectangle: Top Corners Rounded 30">
                <a:extLst>
                  <a:ext uri="{FF2B5EF4-FFF2-40B4-BE49-F238E27FC236}">
                    <a16:creationId xmlns:a16="http://schemas.microsoft.com/office/drawing/2014/main" id="{53BBADF3-D5B9-F1ED-E32D-B89885478737}"/>
                  </a:ext>
                </a:extLst>
              </p:cNvPr>
              <p:cNvSpPr/>
              <p:nvPr/>
            </p:nvSpPr>
            <p:spPr>
              <a:xfrm rot="5400000">
                <a:off x="3448782" y="-1839734"/>
                <a:ext cx="692296" cy="6098762"/>
              </a:xfrm>
              <a:prstGeom prst="round2Same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2" name="Rectangle: Top Corners Rounded 10">
                <a:extLst>
                  <a:ext uri="{FF2B5EF4-FFF2-40B4-BE49-F238E27FC236}">
                    <a16:creationId xmlns:a16="http://schemas.microsoft.com/office/drawing/2014/main" id="{F4D93117-87D5-957B-42DD-C8648E8B06C2}"/>
                  </a:ext>
                </a:extLst>
              </p:cNvPr>
              <p:cNvSpPr txBox="1"/>
              <p:nvPr/>
            </p:nvSpPr>
            <p:spPr>
              <a:xfrm>
                <a:off x="745550" y="897293"/>
                <a:ext cx="6064967" cy="6247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1430" rIns="11430" bIns="11430" numCol="1" spcCol="1270" anchor="ctr" anchorCtr="0">
                <a:noAutofit/>
              </a:bodyPr>
              <a:lstStyle/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ja-JP" altLang="en-US" b="1" dirty="0"/>
                  <a:t>アプリのリリース、利用開始</a:t>
                </a:r>
                <a:endParaRPr lang="en-US" altLang="ja-JP" b="1" dirty="0"/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ja-JP" altLang="en-US" b="1" dirty="0"/>
                  <a:t>リリース後残金</a:t>
                </a:r>
                <a:r>
                  <a:rPr lang="ja-JP" altLang="en-US" sz="1800" b="1" kern="1200" dirty="0"/>
                  <a:t>のお支払い</a:t>
                </a:r>
                <a:endParaRPr lang="en-US" sz="1800" b="1" kern="1200" dirty="0"/>
              </a:p>
            </p:txBody>
          </p:sp>
        </p:grpSp>
      </p:grpSp>
      <p:sp>
        <p:nvSpPr>
          <p:cNvPr id="33" name="テキスト ボックス 7">
            <a:extLst>
              <a:ext uri="{FF2B5EF4-FFF2-40B4-BE49-F238E27FC236}">
                <a16:creationId xmlns:a16="http://schemas.microsoft.com/office/drawing/2014/main" id="{3250757D-CAA4-1BD8-3973-33462A82FFBD}"/>
              </a:ext>
            </a:extLst>
          </p:cNvPr>
          <p:cNvSpPr txBox="1"/>
          <p:nvPr/>
        </p:nvSpPr>
        <p:spPr>
          <a:xfrm>
            <a:off x="856205" y="5664496"/>
            <a:ext cx="7720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1600" dirty="0"/>
              <a:t>※ </a:t>
            </a:r>
            <a:r>
              <a:rPr lang="ja-JP" altLang="en-US" sz="1600" dirty="0"/>
              <a:t>開発のコンテンツ準備を素早く行うことでリリースまでの期間を短縮できます。</a:t>
            </a:r>
            <a:endParaRPr lang="en-US" altLang="ja-JP" sz="1600" dirty="0"/>
          </a:p>
          <a:p>
            <a:pPr marL="0" indent="0">
              <a:buNone/>
            </a:pPr>
            <a:r>
              <a:rPr lang="ja-JP" altLang="en-US" sz="1600" dirty="0"/>
              <a:t>　 開発開始日はご相談により決定させていただきます。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39840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7">
            <a:extLst>
              <a:ext uri="{FF2B5EF4-FFF2-40B4-BE49-F238E27FC236}">
                <a16:creationId xmlns:a16="http://schemas.microsoft.com/office/drawing/2014/main" id="{22150441-1CA1-5497-2999-58578A144B02}"/>
              </a:ext>
            </a:extLst>
          </p:cNvPr>
          <p:cNvSpPr txBox="1"/>
          <p:nvPr/>
        </p:nvSpPr>
        <p:spPr>
          <a:xfrm>
            <a:off x="1475751" y="746098"/>
            <a:ext cx="7163427" cy="175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当社の主力アプリ　</a:t>
            </a:r>
            <a:r>
              <a:rPr lang="en-US" altLang="ja-JP" b="1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HonkiBasic</a:t>
            </a: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</a:t>
            </a:r>
            <a:r>
              <a:rPr lang="en-US" altLang="ja-JP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N4</a:t>
            </a: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・</a:t>
            </a:r>
            <a:r>
              <a:rPr lang="en-US" altLang="ja-JP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N5</a:t>
            </a: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レベル総合学習アプリ）</a:t>
            </a:r>
            <a:endParaRPr lang="en-US" altLang="ja-JP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累計ダウンロード  </a:t>
            </a:r>
            <a:r>
              <a:rPr lang="en-US" altLang="ja-JP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万以上のベストセラー</a:t>
            </a:r>
            <a:endParaRPr lang="en-US" altLang="ja-JP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世界中の日本語学習者からの高い評価</a:t>
            </a:r>
            <a:endParaRPr lang="en-US" altLang="ja-JP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   </a:t>
            </a:r>
            <a:r>
              <a:rPr lang="en-US" altLang="ja-JP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Google/Apple</a:t>
            </a: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ともに</a:t>
            </a:r>
            <a:r>
              <a:rPr lang="en-US" altLang="ja-JP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5</a:t>
            </a: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点満点中 </a:t>
            </a:r>
            <a:r>
              <a:rPr lang="en-US" altLang="ja-JP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4.9</a:t>
            </a: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点 </a:t>
            </a:r>
            <a:r>
              <a:rPr lang="en-US" altLang="ja-JP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!!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英語、ベトナム語、中国語、インドネシア語、クメール語、ミャンマー語など</a:t>
            </a:r>
            <a:endParaRPr lang="en-US" altLang="ja-JP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　</a:t>
            </a:r>
            <a:r>
              <a:rPr lang="en-US" altLang="ja-JP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8</a:t>
            </a: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か国語対応</a:t>
            </a:r>
            <a:endParaRPr lang="en-US" altLang="ja-JP"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5836F22-9B27-4E77-A7AE-860EB7EC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6264"/>
            <a:ext cx="3086100" cy="229236"/>
          </a:xfrm>
        </p:spPr>
        <p:txBody>
          <a:bodyPr/>
          <a:lstStyle/>
          <a:p>
            <a:r>
              <a:rPr kumimoji="1" lang="en-US" altLang="ja-JP"/>
              <a:t>©Japan ICT Learning</a:t>
            </a:r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F29CD26-7A1D-4B21-9CA3-79FA5279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3879262-7F51-4235-AA4D-4AE198CD9DE8}"/>
              </a:ext>
            </a:extLst>
          </p:cNvPr>
          <p:cNvSpPr txBox="1"/>
          <p:nvPr/>
        </p:nvSpPr>
        <p:spPr>
          <a:xfrm>
            <a:off x="807681" y="5839651"/>
            <a:ext cx="8150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1400" dirty="0">
                <a:latin typeface="+mn-ea"/>
              </a:rPr>
              <a:t>※ </a:t>
            </a:r>
            <a:r>
              <a:rPr lang="ja-JP" altLang="en-US" sz="1400" b="1" dirty="0">
                <a:latin typeface="+mn-ea"/>
              </a:rPr>
              <a:t>上記は自社アプリの一部で、他に子供向け</a:t>
            </a:r>
            <a:r>
              <a:rPr lang="en-US" altLang="ja-JP" sz="1400" b="1" dirty="0">
                <a:latin typeface="+mn-ea"/>
              </a:rPr>
              <a:t>Web</a:t>
            </a:r>
            <a:r>
              <a:rPr lang="ja-JP" altLang="en-US" sz="1400" b="1" dirty="0">
                <a:latin typeface="+mn-ea"/>
              </a:rPr>
              <a:t>サービス、</a:t>
            </a:r>
            <a:r>
              <a:rPr lang="en-US" altLang="ja-JP" sz="1400" b="1" dirty="0">
                <a:latin typeface="+mn-ea"/>
              </a:rPr>
              <a:t>OEM</a:t>
            </a:r>
            <a:r>
              <a:rPr lang="ja-JP" altLang="en-US" sz="1400" b="1" dirty="0">
                <a:latin typeface="+mn-ea"/>
              </a:rPr>
              <a:t>アプリなど多数ございます。</a:t>
            </a:r>
            <a:endParaRPr lang="en-US" altLang="ja-JP" sz="1400" b="1" dirty="0">
              <a:latin typeface="+mn-ea"/>
            </a:endParaRPr>
          </a:p>
          <a:p>
            <a:pPr marL="0" indent="0">
              <a:buNone/>
            </a:pPr>
            <a:r>
              <a:rPr lang="ja-JP" altLang="en-US" sz="1400" b="1" dirty="0">
                <a:latin typeface="+mn-ea"/>
              </a:rPr>
              <a:t>　（</a:t>
            </a:r>
            <a:r>
              <a:rPr lang="en-US" altLang="ja-JP" sz="1400" b="1" dirty="0">
                <a:latin typeface="+mn-ea"/>
              </a:rPr>
              <a:t>OEM</a:t>
            </a:r>
            <a:r>
              <a:rPr lang="ja-JP" altLang="en-US" sz="1400" b="1" dirty="0">
                <a:latin typeface="+mn-ea"/>
              </a:rPr>
              <a:t>案件は非公表）</a:t>
            </a:r>
            <a:endParaRPr lang="en-US" altLang="ja-JP" sz="1400" b="1" spc="-60" dirty="0">
              <a:solidFill>
                <a:schemeClr val="accent3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D813534-71F8-4E1B-A1DF-1600EED23425}"/>
              </a:ext>
            </a:extLst>
          </p:cNvPr>
          <p:cNvSpPr/>
          <p:nvPr/>
        </p:nvSpPr>
        <p:spPr>
          <a:xfrm>
            <a:off x="-1" y="147484"/>
            <a:ext cx="8362765" cy="416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solidFill>
                  <a:schemeClr val="bg1"/>
                </a:solidFill>
                <a:latin typeface="+mn-ea"/>
                <a:ea typeface="+mn-ea"/>
              </a:rPr>
              <a:t>　</a:t>
            </a:r>
            <a:endParaRPr lang="en-US" altLang="ja-JP" sz="2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AC11047E-039E-ED78-F320-6B9F270B2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0" y="759854"/>
            <a:ext cx="1429820" cy="1429820"/>
          </a:xfrm>
          <a:prstGeom prst="rect">
            <a:avLst/>
          </a:prstGeom>
        </p:spPr>
      </p:pic>
      <p:sp>
        <p:nvSpPr>
          <p:cNvPr id="17" name="テキスト ボックス 7">
            <a:extLst>
              <a:ext uri="{FF2B5EF4-FFF2-40B4-BE49-F238E27FC236}">
                <a16:creationId xmlns:a16="http://schemas.microsoft.com/office/drawing/2014/main" id="{1DFA9AE2-2CE4-931E-0C55-36812EF5D954}"/>
              </a:ext>
            </a:extLst>
          </p:cNvPr>
          <p:cNvSpPr txBox="1"/>
          <p:nvPr/>
        </p:nvSpPr>
        <p:spPr>
          <a:xfrm>
            <a:off x="816558" y="4828871"/>
            <a:ext cx="451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1400" b="1" dirty="0">
                <a:latin typeface="+mn-ea"/>
                <a:cs typeface="Times New Roman" panose="02020603050405020304" pitchFamily="18" charset="0"/>
              </a:rPr>
              <a:t>無料ダウンロードで機能やデザインをご確認ください。</a:t>
            </a:r>
            <a:endParaRPr lang="en-US" altLang="ja-JP" sz="1400" b="1" dirty="0">
              <a:latin typeface="+mn-ea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ja-JP" sz="1400" b="1" dirty="0">
                <a:latin typeface="+mn-ea"/>
                <a:cs typeface="Times New Roman" panose="02020603050405020304" pitchFamily="18" charset="0"/>
              </a:rPr>
              <a:t>QR</a:t>
            </a:r>
            <a:r>
              <a:rPr lang="ja-JP" altLang="en-US" sz="1400" b="1" dirty="0">
                <a:latin typeface="+mn-ea"/>
                <a:cs typeface="Times New Roman" panose="02020603050405020304" pitchFamily="18" charset="0"/>
              </a:rPr>
              <a:t>コードから</a:t>
            </a:r>
            <a:r>
              <a:rPr lang="en-US" altLang="ja-JP" sz="1400" b="1" dirty="0">
                <a:latin typeface="+mn-ea"/>
                <a:cs typeface="Times New Roman" panose="02020603050405020304" pitchFamily="18" charset="0"/>
              </a:rPr>
              <a:t>JIL</a:t>
            </a:r>
            <a:r>
              <a:rPr lang="ja-JP" altLang="en-US" sz="1400" b="1" dirty="0">
                <a:latin typeface="+mn-ea"/>
                <a:cs typeface="Times New Roman" panose="02020603050405020304" pitchFamily="18" charset="0"/>
              </a:rPr>
              <a:t>のアプリ一覧がご覧いただけます。</a:t>
            </a:r>
            <a:endParaRPr lang="en-US" altLang="ja-JP" sz="1400" b="1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995BEF6-76DA-BB2A-77A7-4A597AA91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87" y="3407119"/>
            <a:ext cx="602877" cy="602877"/>
          </a:xfrm>
          <a:prstGeom prst="rect">
            <a:avLst/>
          </a:prstGeom>
        </p:spPr>
      </p:pic>
      <p:sp>
        <p:nvSpPr>
          <p:cNvPr id="24" name="テキスト ボックス 7">
            <a:extLst>
              <a:ext uri="{FF2B5EF4-FFF2-40B4-BE49-F238E27FC236}">
                <a16:creationId xmlns:a16="http://schemas.microsoft.com/office/drawing/2014/main" id="{F9C094E4-6065-481B-B506-AC97F7062137}"/>
              </a:ext>
            </a:extLst>
          </p:cNvPr>
          <p:cNvSpPr txBox="1"/>
          <p:nvPr/>
        </p:nvSpPr>
        <p:spPr>
          <a:xfrm>
            <a:off x="5387663" y="3379118"/>
            <a:ext cx="2939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1400" b="1" dirty="0" err="1">
                <a:latin typeface="游ゴシック (Body)"/>
              </a:rPr>
              <a:t>Kiraku</a:t>
            </a:r>
            <a:r>
              <a:rPr lang="ja-JP" altLang="en-US" sz="1400" b="1" dirty="0">
                <a:latin typeface="游ゴシック (Body)"/>
              </a:rPr>
              <a:t>：シューティングゲームで</a:t>
            </a:r>
            <a:endParaRPr lang="en-US" altLang="ja-JP" sz="1400" b="1" dirty="0">
              <a:latin typeface="游ゴシック (Body)"/>
            </a:endParaRPr>
          </a:p>
          <a:p>
            <a:pPr marL="0" indent="0">
              <a:buNone/>
            </a:pPr>
            <a:r>
              <a:rPr lang="ja-JP" altLang="en-US" sz="1400" b="1" dirty="0">
                <a:latin typeface="游ゴシック (Body)"/>
              </a:rPr>
              <a:t>遊びながら単語を習得</a:t>
            </a:r>
            <a:endParaRPr lang="en-US" altLang="ja-JP" sz="1400" b="1" dirty="0">
              <a:latin typeface="游ゴシック (Body)"/>
            </a:endParaRPr>
          </a:p>
        </p:txBody>
      </p:sp>
      <p:pic>
        <p:nvPicPr>
          <p:cNvPr id="26" name="Picture 28" descr="Icon&#10;&#10;Description automatically generated">
            <a:extLst>
              <a:ext uri="{FF2B5EF4-FFF2-40B4-BE49-F238E27FC236}">
                <a16:creationId xmlns:a16="http://schemas.microsoft.com/office/drawing/2014/main" id="{7A0383E5-47D1-600A-0BC1-3196B988C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8" y="2534200"/>
            <a:ext cx="602877" cy="602877"/>
          </a:xfrm>
          <a:prstGeom prst="rect">
            <a:avLst/>
          </a:prstGeom>
        </p:spPr>
      </p:pic>
      <p:sp>
        <p:nvSpPr>
          <p:cNvPr id="27" name="テキスト ボックス 7">
            <a:extLst>
              <a:ext uri="{FF2B5EF4-FFF2-40B4-BE49-F238E27FC236}">
                <a16:creationId xmlns:a16="http://schemas.microsoft.com/office/drawing/2014/main" id="{D796D5ED-A25B-72EE-8EE7-840528F61C6D}"/>
              </a:ext>
            </a:extLst>
          </p:cNvPr>
          <p:cNvSpPr txBox="1"/>
          <p:nvPr/>
        </p:nvSpPr>
        <p:spPr>
          <a:xfrm>
            <a:off x="1492780" y="2536461"/>
            <a:ext cx="3191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特定技能・介護：特定技能試験対策</a:t>
            </a:r>
            <a:endParaRPr lang="en-US" altLang="ja-JP" sz="1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45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B6B3D2F4-3C2F-5063-A3B0-305D85A89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62" y="2524641"/>
            <a:ext cx="602877" cy="602877"/>
          </a:xfrm>
          <a:prstGeom prst="rect">
            <a:avLst/>
          </a:prstGeom>
        </p:spPr>
      </p:pic>
      <p:sp>
        <p:nvSpPr>
          <p:cNvPr id="46" name="テキスト ボックス 7">
            <a:extLst>
              <a:ext uri="{FF2B5EF4-FFF2-40B4-BE49-F238E27FC236}">
                <a16:creationId xmlns:a16="http://schemas.microsoft.com/office/drawing/2014/main" id="{7481EFDF-8FEE-EF70-087E-17DC503B9889}"/>
              </a:ext>
            </a:extLst>
          </p:cNvPr>
          <p:cNvSpPr txBox="1"/>
          <p:nvPr/>
        </p:nvSpPr>
        <p:spPr>
          <a:xfrm>
            <a:off x="5396538" y="2558513"/>
            <a:ext cx="3191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JLPT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：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N2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～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N4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JLPT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試験対策</a:t>
            </a:r>
            <a:endParaRPr lang="en-US" altLang="ja-JP" sz="1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9" name="テキスト ボックス 7">
            <a:extLst>
              <a:ext uri="{FF2B5EF4-FFF2-40B4-BE49-F238E27FC236}">
                <a16:creationId xmlns:a16="http://schemas.microsoft.com/office/drawing/2014/main" id="{30AB73F5-8916-8E8D-543C-3101D5C6E6B1}"/>
              </a:ext>
            </a:extLst>
          </p:cNvPr>
          <p:cNvSpPr txBox="1"/>
          <p:nvPr/>
        </p:nvSpPr>
        <p:spPr>
          <a:xfrm>
            <a:off x="1487757" y="3372931"/>
            <a:ext cx="2738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1400" b="1" dirty="0">
                <a:latin typeface="游ゴシック (Body)"/>
              </a:rPr>
              <a:t>実用日本語：</a:t>
            </a:r>
            <a:endParaRPr lang="en-US" altLang="ja-JP" sz="1400" b="1" dirty="0">
              <a:latin typeface="游ゴシック (Body)"/>
            </a:endParaRPr>
          </a:p>
          <a:p>
            <a:pPr marL="0" indent="0">
              <a:buNone/>
            </a:pPr>
            <a:r>
              <a:rPr lang="ja-JP" altLang="en-US" sz="1400" b="1" dirty="0">
                <a:latin typeface="游ゴシック (Body)"/>
              </a:rPr>
              <a:t>社内利用向け「ライト版」専用</a:t>
            </a:r>
            <a:endParaRPr lang="en-US" altLang="ja-JP" sz="1400" b="1" dirty="0">
              <a:latin typeface="游ゴシック (Body)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D3E4807-1652-302A-B9E4-E6C3DE55D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81" y="3398834"/>
            <a:ext cx="602877" cy="602877"/>
          </a:xfrm>
          <a:prstGeom prst="rect">
            <a:avLst/>
          </a:prstGeom>
        </p:spPr>
      </p:pic>
      <p:pic>
        <p:nvPicPr>
          <p:cNvPr id="34" name="グラフィックス 12">
            <a:extLst>
              <a:ext uri="{FF2B5EF4-FFF2-40B4-BE49-F238E27FC236}">
                <a16:creationId xmlns:a16="http://schemas.microsoft.com/office/drawing/2014/main" id="{6922E122-BA54-F9D7-DC05-06FEE0C6F6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11540" y="5384895"/>
            <a:ext cx="960438" cy="315402"/>
          </a:xfrm>
          <a:prstGeom prst="rect">
            <a:avLst/>
          </a:prstGeom>
        </p:spPr>
      </p:pic>
      <p:pic>
        <p:nvPicPr>
          <p:cNvPr id="39" name="図 11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3FD9FB08-787C-92B1-6011-E33CC7BBF0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11" y="5309782"/>
            <a:ext cx="1088856" cy="46788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AE682767-073F-DF65-3CDC-FB50BD4BC4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47" y="4609107"/>
            <a:ext cx="712638" cy="712638"/>
          </a:xfrm>
          <a:prstGeom prst="rect">
            <a:avLst/>
          </a:prstGeom>
        </p:spPr>
      </p:pic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35E62190-DC64-7E63-833A-9B27CF4BB5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402" y="4599386"/>
            <a:ext cx="725227" cy="725227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6DF6E53B-B445-FE58-2459-A3C70C3AD9CD}"/>
              </a:ext>
            </a:extLst>
          </p:cNvPr>
          <p:cNvSpPr/>
          <p:nvPr/>
        </p:nvSpPr>
        <p:spPr>
          <a:xfrm>
            <a:off x="513703" y="3259914"/>
            <a:ext cx="7946715" cy="1225843"/>
          </a:xfrm>
          <a:prstGeom prst="flowChartAlternateProcess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rgbClr val="FF0000"/>
                </a:solidFill>
              </a:ln>
            </a:endParaRPr>
          </a:p>
        </p:txBody>
      </p:sp>
      <p:sp>
        <p:nvSpPr>
          <p:cNvPr id="9" name="テキスト ボックス 7">
            <a:extLst>
              <a:ext uri="{FF2B5EF4-FFF2-40B4-BE49-F238E27FC236}">
                <a16:creationId xmlns:a16="http://schemas.microsoft.com/office/drawing/2014/main" id="{FCA9B54F-9BD8-1460-9B06-041C9FD58F0C}"/>
              </a:ext>
            </a:extLst>
          </p:cNvPr>
          <p:cNvSpPr txBox="1"/>
          <p:nvPr/>
        </p:nvSpPr>
        <p:spPr>
          <a:xfrm>
            <a:off x="716545" y="4140631"/>
            <a:ext cx="7743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1400" b="1" dirty="0">
                <a:latin typeface="+mn-ea"/>
                <a:cs typeface="Times New Roman" panose="02020603050405020304" pitchFamily="18" charset="0"/>
              </a:rPr>
              <a:t>※</a:t>
            </a:r>
            <a:r>
              <a:rPr lang="ja-JP" altLang="en-US" sz="1400" b="1" dirty="0">
                <a:latin typeface="+mn-ea"/>
                <a:cs typeface="Times New Roman" panose="02020603050405020304" pitchFamily="18" charset="0"/>
              </a:rPr>
              <a:t>こちらのアプリをベースにライト版・ベーシック版・ゲーム版を開発します。</a:t>
            </a:r>
            <a:endParaRPr lang="en-US" altLang="ja-JP" sz="1400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5" name="正方形/長方形 19">
            <a:extLst>
              <a:ext uri="{FF2B5EF4-FFF2-40B4-BE49-F238E27FC236}">
                <a16:creationId xmlns:a16="http://schemas.microsoft.com/office/drawing/2014/main" id="{2B9EAD40-7837-F478-2984-605EEC752CC4}"/>
              </a:ext>
            </a:extLst>
          </p:cNvPr>
          <p:cNvSpPr/>
          <p:nvPr/>
        </p:nvSpPr>
        <p:spPr>
          <a:xfrm>
            <a:off x="-1" y="147285"/>
            <a:ext cx="8374505" cy="436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solidFill>
                  <a:schemeClr val="bg1"/>
                </a:solidFill>
                <a:latin typeface="+mn-ea"/>
              </a:rPr>
              <a:t>　私たちのアプリ</a:t>
            </a:r>
            <a:r>
              <a:rPr lang="en-US" altLang="ja-JP" sz="2000" b="1" dirty="0">
                <a:solidFill>
                  <a:schemeClr val="bg1"/>
                </a:solidFill>
                <a:latin typeface="+mn-ea"/>
              </a:rPr>
              <a:t>…</a:t>
            </a:r>
            <a:endParaRPr lang="en-US" altLang="ja-JP" sz="2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4281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5836F22-9B27-4E77-A7AE-860EB7EC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©Japan ICT Learning</a:t>
            </a:r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9829171-E482-4691-ADA8-ADA805D8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9954467-B596-4626-8B70-F22516CE812E}"/>
              </a:ext>
            </a:extLst>
          </p:cNvPr>
          <p:cNvSpPr/>
          <p:nvPr/>
        </p:nvSpPr>
        <p:spPr>
          <a:xfrm>
            <a:off x="10988" y="147482"/>
            <a:ext cx="8343684" cy="427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solidFill>
                  <a:schemeClr val="bg1"/>
                </a:solidFill>
                <a:latin typeface="+mn-ea"/>
              </a:rPr>
              <a:t>　企業情報</a:t>
            </a:r>
            <a:endParaRPr lang="en-US" altLang="ja-JP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523A4A5-DEF0-4251-BF53-A3A9E3CF49D5}"/>
              </a:ext>
            </a:extLst>
          </p:cNvPr>
          <p:cNvSpPr/>
          <p:nvPr/>
        </p:nvSpPr>
        <p:spPr>
          <a:xfrm>
            <a:off x="440559" y="994444"/>
            <a:ext cx="8343685" cy="2064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　合同会社　</a:t>
            </a:r>
            <a:r>
              <a:rPr lang="en-US" altLang="ja-JP" sz="20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Japan ICT Learning  </a:t>
            </a:r>
            <a:r>
              <a:rPr lang="ja-JP" altLang="en-US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　</a:t>
            </a:r>
            <a:r>
              <a:rPr lang="en-US" altLang="ja-JP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2017</a:t>
            </a:r>
            <a:r>
              <a:rPr lang="ja-JP" altLang="en-US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年</a:t>
            </a:r>
            <a:r>
              <a:rPr lang="en-US" altLang="ja-JP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4</a:t>
            </a:r>
            <a:r>
              <a:rPr lang="ja-JP" altLang="en-US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月設立</a:t>
            </a:r>
            <a:endParaRPr kumimoji="1" lang="en-US" altLang="ja-JP" b="1" spc="-60" dirty="0">
              <a:solidFill>
                <a:schemeClr val="tx1">
                  <a:lumMod val="75000"/>
                  <a:lumOff val="25000"/>
                </a:schemeClr>
              </a:solidFill>
              <a:latin typeface="メイリオ"/>
              <a:ea typeface="メイリオ"/>
              <a:cs typeface="メイリオ"/>
            </a:endParaRPr>
          </a:p>
          <a:p>
            <a:pPr>
              <a:lnSpc>
                <a:spcPct val="130000"/>
              </a:lnSpc>
            </a:pP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         代表　　小澤信一郎　元株式会社オルトプラス</a:t>
            </a:r>
            <a:r>
              <a:rPr lang="en-US" altLang="ja-JP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(</a:t>
            </a: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主事業：ソーシャルゲーム）法務・監査室長</a:t>
            </a:r>
            <a:endParaRPr lang="en-US" altLang="ja-JP" sz="1400" spc="-60" dirty="0">
              <a:solidFill>
                <a:schemeClr val="tx1">
                  <a:lumMod val="75000"/>
                  <a:lumOff val="25000"/>
                </a:schemeClr>
              </a:solidFill>
              <a:latin typeface="メイリオ"/>
              <a:ea typeface="メイリオ"/>
              <a:cs typeface="メイリオ"/>
            </a:endParaRPr>
          </a:p>
          <a:p>
            <a:pPr>
              <a:lnSpc>
                <a:spcPct val="130000"/>
              </a:lnSpc>
            </a:pP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　　　　　　　　　　　　   元</a:t>
            </a:r>
            <a:r>
              <a:rPr lang="en-US" altLang="ja-JP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ALTPLUS</a:t>
            </a: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 </a:t>
            </a:r>
            <a:r>
              <a:rPr lang="en-US" altLang="ja-JP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VIETNAM</a:t>
            </a: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 </a:t>
            </a:r>
            <a:r>
              <a:rPr lang="en-US" altLang="ja-JP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CO., LTD. </a:t>
            </a: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（主事業：日本向けオフショア開発）代表</a:t>
            </a:r>
            <a:endParaRPr lang="en-US" altLang="ja-JP" sz="1400" spc="-60" dirty="0">
              <a:solidFill>
                <a:schemeClr val="tx1">
                  <a:lumMod val="75000"/>
                  <a:lumOff val="25000"/>
                </a:schemeClr>
              </a:solidFill>
              <a:latin typeface="メイリオ"/>
              <a:ea typeface="メイリオ"/>
              <a:cs typeface="メイリオ"/>
            </a:endParaRPr>
          </a:p>
          <a:p>
            <a:pPr>
              <a:lnSpc>
                <a:spcPct val="130000"/>
              </a:lnSpc>
            </a:pP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　　　　　　　　　　　　   その他、受験産業・日本語教育・英語教育の経験多数</a:t>
            </a:r>
            <a:endParaRPr lang="en-US" altLang="ja-JP" sz="1400" spc="-60" dirty="0">
              <a:solidFill>
                <a:schemeClr val="tx1">
                  <a:lumMod val="75000"/>
                  <a:lumOff val="25000"/>
                </a:schemeClr>
              </a:solidFill>
              <a:latin typeface="メイリオ"/>
              <a:ea typeface="メイリオ"/>
              <a:cs typeface="メイリオ"/>
            </a:endParaRPr>
          </a:p>
          <a:p>
            <a:pPr>
              <a:lnSpc>
                <a:spcPct val="130000"/>
              </a:lnSpc>
            </a:pP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          所在地　　　山梨県北杜市清里</a:t>
            </a:r>
            <a:r>
              <a:rPr lang="en-US" altLang="ja-JP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3545-1</a:t>
            </a:r>
          </a:p>
          <a:p>
            <a:pPr>
              <a:lnSpc>
                <a:spcPct val="130000"/>
              </a:lnSpc>
            </a:pP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          主な事業　　外国人向け学習サービス（特に日本語＆</a:t>
            </a:r>
            <a:r>
              <a:rPr lang="en-US" altLang="ja-JP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IT</a:t>
            </a: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）の企画・開発・運営</a:t>
            </a:r>
            <a:endParaRPr lang="en-US" altLang="ja-JP" sz="1400" spc="-60" dirty="0">
              <a:solidFill>
                <a:schemeClr val="tx1">
                  <a:lumMod val="75000"/>
                  <a:lumOff val="25000"/>
                </a:schemeClr>
              </a:solidFill>
              <a:latin typeface="メイリオ"/>
              <a:ea typeface="メイリオ"/>
              <a:cs typeface="メイリオ"/>
            </a:endParaRPr>
          </a:p>
          <a:p>
            <a:pPr>
              <a:lnSpc>
                <a:spcPct val="130000"/>
              </a:lnSpc>
            </a:pP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　　　　　　　　　システム開発・</a:t>
            </a:r>
            <a:r>
              <a:rPr lang="en-US" altLang="ja-JP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DX</a:t>
            </a: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推進サポート、人材データ関連サービス　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82A34D9-703A-4145-9783-79A41C3EACA7}"/>
              </a:ext>
            </a:extLst>
          </p:cNvPr>
          <p:cNvSpPr/>
          <p:nvPr/>
        </p:nvSpPr>
        <p:spPr>
          <a:xfrm>
            <a:off x="440559" y="3203764"/>
            <a:ext cx="8343685" cy="2938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開発拠点：</a:t>
            </a:r>
            <a:endParaRPr lang="en-US" altLang="ja-JP" sz="1600" b="1" spc="-60" dirty="0">
              <a:solidFill>
                <a:schemeClr val="tx1">
                  <a:lumMod val="75000"/>
                  <a:lumOff val="25000"/>
                </a:schemeClr>
              </a:solidFill>
              <a:latin typeface="メイリオ"/>
              <a:ea typeface="メイリオ"/>
              <a:cs typeface="メイリオ"/>
            </a:endParaRPr>
          </a:p>
          <a:p>
            <a:r>
              <a:rPr lang="ja-JP" altLang="en-US" sz="16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　</a:t>
            </a:r>
            <a:r>
              <a:rPr lang="en-US" altLang="ja-JP" sz="20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Japan ICT Learning</a:t>
            </a:r>
            <a:r>
              <a:rPr lang="ja-JP" altLang="en-US" sz="20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 </a:t>
            </a:r>
            <a:r>
              <a:rPr lang="en-US" altLang="ja-JP" sz="20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Co., Ltd. </a:t>
            </a:r>
            <a:r>
              <a:rPr lang="ja-JP" altLang="en-US" sz="20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　</a:t>
            </a:r>
            <a:r>
              <a:rPr lang="en-US" altLang="ja-JP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2016</a:t>
            </a:r>
            <a:r>
              <a:rPr lang="ja-JP" altLang="en-US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年</a:t>
            </a:r>
            <a:r>
              <a:rPr lang="en-US" altLang="ja-JP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10</a:t>
            </a:r>
            <a:r>
              <a:rPr lang="ja-JP" altLang="en-US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月設立</a:t>
            </a:r>
            <a:endParaRPr kumimoji="1" lang="en-US" altLang="ja-JP" b="1" spc="-60" dirty="0">
              <a:solidFill>
                <a:schemeClr val="tx1">
                  <a:lumMod val="75000"/>
                  <a:lumOff val="25000"/>
                </a:schemeClr>
              </a:solidFill>
              <a:latin typeface="メイリオ"/>
              <a:ea typeface="メイリオ"/>
              <a:cs typeface="メイリオ"/>
            </a:endParaRPr>
          </a:p>
          <a:p>
            <a:pPr>
              <a:lnSpc>
                <a:spcPct val="130000"/>
              </a:lnSpc>
            </a:pPr>
            <a:r>
              <a:rPr lang="ja-JP" altLang="en-US" sz="16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　　  </a:t>
            </a: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所在地　　　ベトナム・ダナン市</a:t>
            </a:r>
            <a:endParaRPr lang="en-US" altLang="ja-JP" sz="1400" spc="-60" dirty="0">
              <a:solidFill>
                <a:schemeClr val="tx1">
                  <a:lumMod val="75000"/>
                  <a:lumOff val="25000"/>
                </a:schemeClr>
              </a:solidFill>
              <a:latin typeface="メイリオ"/>
              <a:ea typeface="メイリオ"/>
              <a:cs typeface="メイリオ"/>
            </a:endParaRPr>
          </a:p>
          <a:p>
            <a:pPr>
              <a:lnSpc>
                <a:spcPct val="130000"/>
              </a:lnSpc>
            </a:pP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　　　主な事業　　日本語学習・</a:t>
            </a:r>
            <a:r>
              <a:rPr lang="en-US" altLang="ja-JP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IT</a:t>
            </a: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日本語サービスのシステム開発</a:t>
            </a:r>
            <a:endParaRPr lang="en-US" altLang="ja-JP" sz="1400" spc="-60" dirty="0">
              <a:solidFill>
                <a:schemeClr val="tx1">
                  <a:lumMod val="75000"/>
                  <a:lumOff val="25000"/>
                </a:schemeClr>
              </a:solidFill>
              <a:latin typeface="メイリオ"/>
              <a:ea typeface="メイリオ"/>
              <a:cs typeface="メイリオ"/>
            </a:endParaRPr>
          </a:p>
          <a:p>
            <a:pPr>
              <a:lnSpc>
                <a:spcPct val="130000"/>
              </a:lnSpc>
            </a:pP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　　　　    　　　　ベトナム進出・人材育成サポート</a:t>
            </a:r>
            <a:endParaRPr lang="en-US" altLang="ja-JP" sz="1400" spc="-60" dirty="0">
              <a:solidFill>
                <a:schemeClr val="tx1">
                  <a:lumMod val="75000"/>
                  <a:lumOff val="25000"/>
                </a:schemeClr>
              </a:solidFill>
              <a:latin typeface="メイリオ"/>
              <a:ea typeface="メイリオ"/>
              <a:cs typeface="メイリオ"/>
            </a:endParaRPr>
          </a:p>
          <a:p>
            <a:pPr>
              <a:lnSpc>
                <a:spcPct val="130000"/>
              </a:lnSpc>
            </a:pPr>
            <a:r>
              <a:rPr lang="ja-JP" altLang="en-US" sz="14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教育事業拠点：</a:t>
            </a:r>
            <a:endParaRPr lang="en-US" altLang="ja-JP" sz="1100" spc="-60" dirty="0">
              <a:solidFill>
                <a:schemeClr val="tx1">
                  <a:lumMod val="75000"/>
                  <a:lumOff val="25000"/>
                </a:schemeClr>
              </a:solidFill>
              <a:latin typeface="メイリオ"/>
              <a:ea typeface="メイリオ"/>
              <a:cs typeface="メイリオ"/>
            </a:endParaRPr>
          </a:p>
          <a:p>
            <a:r>
              <a:rPr lang="ja-JP" altLang="en-US" sz="16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　</a:t>
            </a:r>
            <a:r>
              <a:rPr lang="en-US" altLang="ja-JP" sz="20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Global</a:t>
            </a:r>
            <a:r>
              <a:rPr lang="ja-JP" altLang="en-US" sz="20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 </a:t>
            </a:r>
            <a:r>
              <a:rPr lang="en-US" altLang="ja-JP" sz="20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Abilities</a:t>
            </a:r>
            <a:r>
              <a:rPr lang="ja-JP" altLang="en-US" sz="20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 </a:t>
            </a:r>
            <a:r>
              <a:rPr lang="en-US" altLang="ja-JP" sz="20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Co.,</a:t>
            </a:r>
            <a:r>
              <a:rPr lang="ja-JP" altLang="en-US" sz="20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 </a:t>
            </a:r>
            <a:r>
              <a:rPr lang="en-US" altLang="ja-JP" sz="20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Ltd.</a:t>
            </a:r>
            <a:r>
              <a:rPr lang="ja-JP" altLang="en-US" sz="2000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    </a:t>
            </a:r>
            <a:r>
              <a:rPr lang="en-US" altLang="ja-JP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2017</a:t>
            </a:r>
            <a:r>
              <a:rPr lang="ja-JP" altLang="en-US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年</a:t>
            </a:r>
            <a:r>
              <a:rPr lang="en-US" altLang="ja-JP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10</a:t>
            </a:r>
            <a:r>
              <a:rPr lang="ja-JP" altLang="en-US" b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月設立</a:t>
            </a:r>
            <a:endParaRPr lang="en-US" altLang="ja-JP" b="1" spc="-60" dirty="0">
              <a:solidFill>
                <a:schemeClr val="tx1">
                  <a:lumMod val="75000"/>
                  <a:lumOff val="25000"/>
                </a:schemeClr>
              </a:solidFill>
              <a:latin typeface="メイリオ"/>
              <a:ea typeface="メイリオ"/>
              <a:cs typeface="メイリオ"/>
            </a:endParaRPr>
          </a:p>
          <a:p>
            <a:pPr>
              <a:lnSpc>
                <a:spcPct val="130000"/>
              </a:lnSpc>
            </a:pPr>
            <a:r>
              <a:rPr lang="ja-JP" altLang="en-US" sz="105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             </a:t>
            </a: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所在地　　　ベトナム・ダナン市</a:t>
            </a:r>
            <a:endParaRPr lang="en-US" altLang="ja-JP" sz="1400" spc="-60" dirty="0">
              <a:solidFill>
                <a:schemeClr val="tx1">
                  <a:lumMod val="75000"/>
                  <a:lumOff val="25000"/>
                </a:schemeClr>
              </a:solidFill>
              <a:latin typeface="メイリオ"/>
              <a:ea typeface="メイリオ"/>
              <a:cs typeface="メイリオ"/>
            </a:endParaRPr>
          </a:p>
          <a:p>
            <a:pPr>
              <a:lnSpc>
                <a:spcPct val="130000"/>
              </a:lnSpc>
            </a:pP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　　　主な事業　　日本語教育（会話および</a:t>
            </a:r>
            <a:r>
              <a:rPr lang="en-US" altLang="ja-JP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JLPT</a:t>
            </a: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試験対策）</a:t>
            </a:r>
            <a:endParaRPr lang="en-US" altLang="ja-JP" sz="1400" spc="-60" dirty="0">
              <a:solidFill>
                <a:schemeClr val="tx1">
                  <a:lumMod val="75000"/>
                  <a:lumOff val="25000"/>
                </a:schemeClr>
              </a:solidFill>
              <a:latin typeface="メイリオ"/>
              <a:ea typeface="メイリオ"/>
              <a:cs typeface="メイリオ"/>
            </a:endParaRPr>
          </a:p>
          <a:p>
            <a:pPr>
              <a:lnSpc>
                <a:spcPct val="130000"/>
              </a:lnSpc>
            </a:pP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　　　　　　　　　</a:t>
            </a:r>
            <a:r>
              <a:rPr lang="en-US" altLang="ja-JP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IT</a:t>
            </a: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教育（ブリッジ</a:t>
            </a:r>
            <a:r>
              <a:rPr lang="en-US" altLang="ja-JP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SE</a:t>
            </a: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、</a:t>
            </a:r>
            <a:r>
              <a:rPr lang="en-US" altLang="ja-JP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IT</a:t>
            </a:r>
            <a:r>
              <a:rPr lang="ja-JP" altLang="en-US" sz="1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/>
                <a:ea typeface="メイリオ"/>
                <a:cs typeface="メイリオ"/>
              </a:rPr>
              <a:t>通訳者の育成指導）</a:t>
            </a:r>
            <a:endParaRPr lang="en-US" altLang="ja-JP" sz="1400" spc="-60" dirty="0">
              <a:solidFill>
                <a:schemeClr val="tx1">
                  <a:lumMod val="75000"/>
                  <a:lumOff val="25000"/>
                </a:schemeClr>
              </a:solidFill>
              <a:latin typeface="メイリオ"/>
              <a:ea typeface="メイリオ"/>
              <a:cs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32151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1E764-265D-F8B3-B4A0-2BC0A3ABD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©Japan ICT Learning</a:t>
            </a:r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AA20F-BBF0-C5C9-929E-22249A07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6" name="正方形/長方形 19">
            <a:extLst>
              <a:ext uri="{FF2B5EF4-FFF2-40B4-BE49-F238E27FC236}">
                <a16:creationId xmlns:a16="http://schemas.microsoft.com/office/drawing/2014/main" id="{96EB209A-C708-6977-2FFD-973A1A91B7D4}"/>
              </a:ext>
            </a:extLst>
          </p:cNvPr>
          <p:cNvSpPr/>
          <p:nvPr/>
        </p:nvSpPr>
        <p:spPr>
          <a:xfrm>
            <a:off x="-1" y="157118"/>
            <a:ext cx="8374505" cy="436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solidFill>
                  <a:schemeClr val="bg1"/>
                </a:solidFill>
                <a:latin typeface="+mn-ea"/>
              </a:rPr>
              <a:t>　</a:t>
            </a:r>
            <a:endParaRPr lang="en-US" altLang="ja-JP" sz="2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0" name="テキスト ボックス 7">
            <a:extLst>
              <a:ext uri="{FF2B5EF4-FFF2-40B4-BE49-F238E27FC236}">
                <a16:creationId xmlns:a16="http://schemas.microsoft.com/office/drawing/2014/main" id="{FEE2B91C-296F-D5F9-1721-4431BE76AD7C}"/>
              </a:ext>
            </a:extLst>
          </p:cNvPr>
          <p:cNvSpPr txBox="1"/>
          <p:nvPr/>
        </p:nvSpPr>
        <p:spPr>
          <a:xfrm>
            <a:off x="708749" y="1810810"/>
            <a:ext cx="77265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b="1" dirty="0">
                <a:latin typeface="+mn-ea"/>
              </a:rPr>
              <a:t>Japan ICT Learning Co., Ltd.</a:t>
            </a:r>
          </a:p>
          <a:p>
            <a:pPr marL="0" indent="0" algn="ctr">
              <a:buNone/>
            </a:pPr>
            <a:endParaRPr lang="en-US" altLang="ja-JP" b="1" dirty="0">
              <a:latin typeface="+mn-ea"/>
            </a:endParaRPr>
          </a:p>
          <a:p>
            <a:pPr marL="0" indent="0">
              <a:buNone/>
            </a:pPr>
            <a:r>
              <a:rPr lang="ja-JP" altLang="en-US" b="1" spc="-60" dirty="0">
                <a:latin typeface="+mn-ea"/>
                <a:cs typeface="メイリオ"/>
              </a:rPr>
              <a:t>　　　　      　営業 　　たかはし　まりこ</a:t>
            </a:r>
            <a:br>
              <a:rPr lang="en-US" altLang="ja-JP" b="1" spc="-60" dirty="0">
                <a:latin typeface="+mn-ea"/>
                <a:cs typeface="メイリオ"/>
              </a:rPr>
            </a:br>
            <a:r>
              <a:rPr lang="ja-JP" altLang="en-US" b="1" spc="-60" dirty="0">
                <a:latin typeface="+mn-ea"/>
                <a:cs typeface="メイリオ"/>
              </a:rPr>
              <a:t>　        　　　　</a:t>
            </a:r>
            <a:r>
              <a:rPr lang="en-US" altLang="ja-JP" b="1" spc="-60" dirty="0">
                <a:solidFill>
                  <a:schemeClr val="accent5">
                    <a:lumMod val="75000"/>
                  </a:schemeClr>
                </a:solidFill>
                <a:latin typeface="+mn-ea"/>
                <a:cs typeface="メイリオ"/>
              </a:rPr>
              <a:t>HP</a:t>
            </a:r>
            <a:r>
              <a:rPr lang="ja-JP" altLang="en-US" b="1" spc="-60" dirty="0">
                <a:solidFill>
                  <a:schemeClr val="accent5">
                    <a:lumMod val="75000"/>
                  </a:schemeClr>
                </a:solidFill>
                <a:latin typeface="+mn-ea"/>
                <a:cs typeface="メイリオ"/>
              </a:rPr>
              <a:t>　     </a:t>
            </a:r>
            <a:r>
              <a:rPr lang="en-US" altLang="ja-JP" b="1" dirty="0">
                <a:solidFill>
                  <a:schemeClr val="accent5">
                    <a:lumMod val="75000"/>
                  </a:schemeClr>
                </a:solidFill>
                <a:latin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https://www.japanictlearning.jp/ </a:t>
            </a:r>
            <a:r>
              <a:rPr lang="ja-JP" altLang="en-US" b="1" spc="-60" dirty="0">
                <a:solidFill>
                  <a:schemeClr val="accent5">
                    <a:lumMod val="75000"/>
                  </a:schemeClr>
                </a:solidFill>
                <a:latin typeface="+mn-ea"/>
                <a:cs typeface="メイリオ"/>
              </a:rPr>
              <a:t>　</a:t>
            </a:r>
            <a:br>
              <a:rPr lang="en-US" altLang="ja-JP" b="1" spc="-60" dirty="0">
                <a:latin typeface="+mn-ea"/>
                <a:cs typeface="メイリオ"/>
              </a:rPr>
            </a:br>
            <a:r>
              <a:rPr lang="ja-JP" altLang="en-US" b="1" spc="-60" dirty="0">
                <a:latin typeface="+mn-ea"/>
                <a:cs typeface="メイリオ"/>
              </a:rPr>
              <a:t>　　　　　　アプリ</a:t>
            </a:r>
            <a:r>
              <a:rPr lang="en-US" altLang="ja-JP" b="1" spc="-60" dirty="0">
                <a:latin typeface="+mn-ea"/>
                <a:cs typeface="メイリオ"/>
              </a:rPr>
              <a:t>  </a:t>
            </a:r>
            <a:r>
              <a:rPr lang="ja-JP" altLang="en-US" b="1" spc="-60" dirty="0">
                <a:latin typeface="+mn-ea"/>
                <a:cs typeface="メイリオ"/>
              </a:rPr>
              <a:t>   </a:t>
            </a:r>
            <a:r>
              <a:rPr lang="en-US" altLang="ja-JP" b="1" spc="-60" dirty="0">
                <a:latin typeface="+mn-ea"/>
                <a:cs typeface="メイリオ"/>
              </a:rPr>
              <a:t>  </a:t>
            </a:r>
            <a:r>
              <a:rPr lang="en-US" altLang="ja-JP" b="1" dirty="0">
                <a:latin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https://honkidenihongo.com/ </a:t>
            </a:r>
            <a:r>
              <a:rPr lang="ja-JP" altLang="en-US" b="1" spc="-60" dirty="0">
                <a:latin typeface="+mn-ea"/>
                <a:cs typeface="メイリオ"/>
              </a:rPr>
              <a:t>　</a:t>
            </a:r>
            <a:br>
              <a:rPr lang="en-US" altLang="ja-JP" b="1" spc="-60" dirty="0">
                <a:latin typeface="+mn-ea"/>
                <a:cs typeface="メイリオ"/>
              </a:rPr>
            </a:br>
            <a:r>
              <a:rPr lang="en-US" altLang="ja-JP" b="1" spc="-60" dirty="0">
                <a:latin typeface="+mn-ea"/>
                <a:cs typeface="メイリオ"/>
              </a:rPr>
              <a:t>   </a:t>
            </a:r>
            <a:r>
              <a:rPr lang="ja-JP" altLang="en-US" b="1" spc="-60" dirty="0">
                <a:latin typeface="+mn-ea"/>
                <a:cs typeface="メイリオ"/>
              </a:rPr>
              <a:t>　学習支援サイト　    </a:t>
            </a:r>
            <a:r>
              <a:rPr lang="en-US" altLang="ja-JP" b="1" spc="-60" dirty="0">
                <a:latin typeface="+mn-ea"/>
                <a:cs typeface="メイリオ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https://honki.vn/</a:t>
            </a:r>
            <a:br>
              <a:rPr lang="en-US" altLang="ja-JP" b="1" spc="-60" dirty="0">
                <a:latin typeface="+mn-ea"/>
                <a:cs typeface="メイリオ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ja-JP" altLang="en-US" b="1" spc="-60" dirty="0">
                <a:latin typeface="+mn-ea"/>
                <a:cs typeface="メイリオ"/>
              </a:rPr>
              <a:t>　　　　　    </a:t>
            </a:r>
            <a:r>
              <a:rPr lang="en-US" altLang="ja-JP" b="1" spc="-60" dirty="0">
                <a:solidFill>
                  <a:schemeClr val="accent5">
                    <a:lumMod val="75000"/>
                  </a:schemeClr>
                </a:solidFill>
                <a:latin typeface="+mn-ea"/>
                <a:cs typeface="メイリオ"/>
              </a:rPr>
              <a:t>email</a:t>
            </a:r>
            <a:r>
              <a:rPr lang="ja-JP" altLang="en-US" b="1" spc="-60" dirty="0">
                <a:solidFill>
                  <a:schemeClr val="accent5">
                    <a:lumMod val="75000"/>
                  </a:schemeClr>
                </a:solidFill>
                <a:latin typeface="+mn-ea"/>
                <a:cs typeface="メイリオ"/>
              </a:rPr>
              <a:t>　   </a:t>
            </a:r>
            <a:r>
              <a:rPr lang="en-US" altLang="ja-JP" b="1" spc="-60" dirty="0">
                <a:solidFill>
                  <a:schemeClr val="accent5">
                    <a:lumMod val="75000"/>
                  </a:schemeClr>
                </a:solidFill>
                <a:latin typeface="+mn-ea"/>
                <a:cs typeface="メイリオ"/>
              </a:rPr>
              <a:t>  takahashi@japanictlearning.com</a:t>
            </a:r>
            <a:endParaRPr lang="en-US" altLang="ja-JP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 marL="0" indent="0">
              <a:buNone/>
            </a:pPr>
            <a:endParaRPr lang="en-US" altLang="ja-JP" sz="1600" dirty="0">
              <a:latin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FBBE38-FB0C-5714-5836-E9F35EF6C521}"/>
              </a:ext>
            </a:extLst>
          </p:cNvPr>
          <p:cNvGrpSpPr/>
          <p:nvPr/>
        </p:nvGrpSpPr>
        <p:grpSpPr>
          <a:xfrm>
            <a:off x="3543300" y="5154334"/>
            <a:ext cx="2057400" cy="1217121"/>
            <a:chOff x="597322" y="4850460"/>
            <a:chExt cx="2120908" cy="1178276"/>
          </a:xfrm>
        </p:grpSpPr>
        <p:pic>
          <p:nvPicPr>
            <p:cNvPr id="3" name="グラフィックス 12">
              <a:extLst>
                <a:ext uri="{FF2B5EF4-FFF2-40B4-BE49-F238E27FC236}">
                  <a16:creationId xmlns:a16="http://schemas.microsoft.com/office/drawing/2014/main" id="{58032937-6D39-82A8-1D37-8DB46D42B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7322" y="5635969"/>
              <a:ext cx="960438" cy="315402"/>
            </a:xfrm>
            <a:prstGeom prst="rect">
              <a:avLst/>
            </a:prstGeom>
          </p:spPr>
        </p:pic>
        <p:pic>
          <p:nvPicPr>
            <p:cNvPr id="7" name="図 11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2E337A20-5D9E-0352-FDB5-D819ECF7A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9374" y="5560856"/>
              <a:ext cx="1088856" cy="467880"/>
            </a:xfrm>
            <a:prstGeom prst="rect">
              <a:avLst/>
            </a:prstGeom>
          </p:spPr>
        </p:pic>
        <p:pic>
          <p:nvPicPr>
            <p:cNvPr id="8" name="Picture 7" descr="Qr code&#10;&#10;Description automatically generated">
              <a:extLst>
                <a:ext uri="{FF2B5EF4-FFF2-40B4-BE49-F238E27FC236}">
                  <a16:creationId xmlns:a16="http://schemas.microsoft.com/office/drawing/2014/main" id="{8EA21CB7-89FE-79D9-EBFF-30D4E2223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929" y="4860181"/>
              <a:ext cx="712638" cy="712638"/>
            </a:xfrm>
            <a:prstGeom prst="rect">
              <a:avLst/>
            </a:prstGeom>
          </p:spPr>
        </p:pic>
        <p:pic>
          <p:nvPicPr>
            <p:cNvPr id="9" name="Picture 8" descr="Qr code&#10;&#10;Description automatically generated">
              <a:extLst>
                <a:ext uri="{FF2B5EF4-FFF2-40B4-BE49-F238E27FC236}">
                  <a16:creationId xmlns:a16="http://schemas.microsoft.com/office/drawing/2014/main" id="{E9E859A3-B7A1-CF40-ABC1-9DB01E0CB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465" y="4850460"/>
              <a:ext cx="725227" cy="725227"/>
            </a:xfrm>
            <a:prstGeom prst="rect">
              <a:avLst/>
            </a:prstGeom>
          </p:spPr>
        </p:pic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12E882A-2CA0-ECA5-B126-D463CD6AAC6D}"/>
              </a:ext>
            </a:extLst>
          </p:cNvPr>
          <p:cNvSpPr/>
          <p:nvPr/>
        </p:nvSpPr>
        <p:spPr>
          <a:xfrm>
            <a:off x="3665146" y="4119134"/>
            <a:ext cx="1935554" cy="788310"/>
          </a:xfrm>
          <a:prstGeom prst="wedgeRoundRectCallout">
            <a:avLst>
              <a:gd name="adj1" fmla="val -5555"/>
              <a:gd name="adj2" fmla="val 8135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2">
                    <a:lumMod val="25000"/>
                  </a:schemeClr>
                </a:solidFill>
                <a:latin typeface="游ゴシック (Body)"/>
              </a:rPr>
              <a:t>アプリの</a:t>
            </a:r>
            <a:endParaRPr lang="en-US" altLang="ja-JP" sz="1600" b="1" dirty="0">
              <a:solidFill>
                <a:schemeClr val="bg2">
                  <a:lumMod val="25000"/>
                </a:schemeClr>
              </a:solidFill>
              <a:latin typeface="游ゴシック (Body)"/>
            </a:endParaRPr>
          </a:p>
          <a:p>
            <a:pPr algn="ctr"/>
            <a:r>
              <a:rPr lang="ja-JP" altLang="en-US" sz="1600" b="1" dirty="0">
                <a:solidFill>
                  <a:schemeClr val="bg2">
                    <a:lumMod val="25000"/>
                  </a:schemeClr>
                </a:solidFill>
                <a:latin typeface="游ゴシック (Body)"/>
              </a:rPr>
              <a:t>無料ダウンロードはこちら</a:t>
            </a:r>
            <a:endParaRPr lang="en-US" sz="1600" b="1" dirty="0">
              <a:solidFill>
                <a:schemeClr val="bg2">
                  <a:lumMod val="25000"/>
                </a:schemeClr>
              </a:solidFill>
              <a:latin typeface="游ゴシック (Body)"/>
            </a:endParaRPr>
          </a:p>
        </p:txBody>
      </p:sp>
    </p:spTree>
    <p:extLst>
      <p:ext uri="{BB962C8B-B14F-4D97-AF65-F5344CB8AC3E}">
        <p14:creationId xmlns:p14="http://schemas.microsoft.com/office/powerpoint/2010/main" val="34505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639A7-3C3C-A5D3-85D4-967648E1E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©Japan ICT Learning</a:t>
            </a:r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4FBC7-6506-63FF-17B0-C5395505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22" name="正方形/長方形 19">
            <a:extLst>
              <a:ext uri="{FF2B5EF4-FFF2-40B4-BE49-F238E27FC236}">
                <a16:creationId xmlns:a16="http://schemas.microsoft.com/office/drawing/2014/main" id="{AD8D6536-0C02-66AD-C6FB-BC0090FC38D9}"/>
              </a:ext>
            </a:extLst>
          </p:cNvPr>
          <p:cNvSpPr/>
          <p:nvPr/>
        </p:nvSpPr>
        <p:spPr>
          <a:xfrm>
            <a:off x="0" y="146528"/>
            <a:ext cx="8377084" cy="418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latin typeface="+mn-ea"/>
              </a:rPr>
              <a:t>　よくご相談いただく外国人材の現場での課題</a:t>
            </a:r>
            <a:endParaRPr lang="en-US" altLang="ja-JP" sz="20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84854EC-D59A-1B72-3F7A-621A14F47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503" y="969120"/>
            <a:ext cx="1045042" cy="11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男性作業員のイラスト「疑問」">
            <a:extLst>
              <a:ext uri="{FF2B5EF4-FFF2-40B4-BE49-F238E27FC236}">
                <a16:creationId xmlns:a16="http://schemas.microsoft.com/office/drawing/2014/main" id="{1F17965D-822E-F464-FA1B-7496A193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85" y="2708169"/>
            <a:ext cx="969041" cy="99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E8347F9-FFB4-FF65-6617-DE0599C4B8AF}"/>
              </a:ext>
            </a:extLst>
          </p:cNvPr>
          <p:cNvSpPr/>
          <p:nvPr/>
        </p:nvSpPr>
        <p:spPr>
          <a:xfrm>
            <a:off x="990212" y="1274866"/>
            <a:ext cx="5517719" cy="648246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  <a:latin typeface="+mn-ea"/>
              </a:rPr>
              <a:t>自分で学習しない・できない。学習習慣がない</a:t>
            </a:r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5E176F-2BB5-5591-277A-55D615ACBD2C}"/>
              </a:ext>
            </a:extLst>
          </p:cNvPr>
          <p:cNvSpPr/>
          <p:nvPr/>
        </p:nvSpPr>
        <p:spPr>
          <a:xfrm>
            <a:off x="990212" y="2924500"/>
            <a:ext cx="5384203" cy="648246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  <a:latin typeface="+mn-ea"/>
              </a:rPr>
              <a:t>仕事で使う専門用語が理解できない</a:t>
            </a:r>
            <a:endParaRPr lang="en-US" altLang="ja-JP" b="1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b="1" dirty="0">
                <a:solidFill>
                  <a:schemeClr val="tx1"/>
                </a:solidFill>
                <a:latin typeface="+mn-ea"/>
              </a:rPr>
              <a:t>専門用語の学び方が分からない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A905512-6800-E6A6-8F6B-CBE3E3949609}"/>
              </a:ext>
            </a:extLst>
          </p:cNvPr>
          <p:cNvSpPr/>
          <p:nvPr/>
        </p:nvSpPr>
        <p:spPr>
          <a:xfrm>
            <a:off x="990212" y="4541581"/>
            <a:ext cx="5384203" cy="648246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  <a:latin typeface="+mn-ea"/>
              </a:rPr>
              <a:t>専門用語を使用した説明や聞き取りができない</a:t>
            </a:r>
            <a:endParaRPr kumimoji="1" lang="ja-JP" altLang="en-US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63E86F2-9EE4-EA68-9AAB-551504C17BFD}"/>
              </a:ext>
            </a:extLst>
          </p:cNvPr>
          <p:cNvGrpSpPr/>
          <p:nvPr/>
        </p:nvGrpSpPr>
        <p:grpSpPr>
          <a:xfrm>
            <a:off x="6784542" y="4256363"/>
            <a:ext cx="1084494" cy="1060617"/>
            <a:chOff x="6587502" y="4357990"/>
            <a:chExt cx="1084494" cy="1060617"/>
          </a:xfrm>
        </p:grpSpPr>
        <p:pic>
          <p:nvPicPr>
            <p:cNvPr id="1028" name="Picture 4" descr="説明が分からない人のイラスト（男性会社員） | かわいいフリー素材集 ...">
              <a:extLst>
                <a:ext uri="{FF2B5EF4-FFF2-40B4-BE49-F238E27FC236}">
                  <a16:creationId xmlns:a16="http://schemas.microsoft.com/office/drawing/2014/main" id="{C34E0866-A1A5-5771-7CA9-B3ADC4EA8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502" y="4357990"/>
              <a:ext cx="1084494" cy="1060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男性作業員の表情のイラスト「ひらめいた顔・焦った顔・驚いた顔・悩ん ...">
              <a:extLst>
                <a:ext uri="{FF2B5EF4-FFF2-40B4-BE49-F238E27FC236}">
                  <a16:creationId xmlns:a16="http://schemas.microsoft.com/office/drawing/2014/main" id="{0E35E12A-6A65-817A-2460-2C92C45B2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7475" y="4468843"/>
              <a:ext cx="484521" cy="899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B1E7A27B-B75D-0E7C-95DB-A4D015EA6074}"/>
                </a:ext>
              </a:extLst>
            </p:cNvPr>
            <p:cNvSpPr/>
            <p:nvPr/>
          </p:nvSpPr>
          <p:spPr>
            <a:xfrm rot="2344734">
              <a:off x="7143304" y="5023453"/>
              <a:ext cx="137368" cy="1311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39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000"/>
    </mc:Choice>
    <mc:Fallback xmlns="">
      <p:transition spd="slow" advClick="0" advTm="1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639A7-3C3C-A5D3-85D4-967648E1E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©Japan ICT Learning</a:t>
            </a:r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4FBC7-6506-63FF-17B0-C5395505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22" name="正方形/長方形 19">
            <a:extLst>
              <a:ext uri="{FF2B5EF4-FFF2-40B4-BE49-F238E27FC236}">
                <a16:creationId xmlns:a16="http://schemas.microsoft.com/office/drawing/2014/main" id="{AD8D6536-0C02-66AD-C6FB-BC0090FC38D9}"/>
              </a:ext>
            </a:extLst>
          </p:cNvPr>
          <p:cNvSpPr/>
          <p:nvPr/>
        </p:nvSpPr>
        <p:spPr>
          <a:xfrm>
            <a:off x="0" y="146528"/>
            <a:ext cx="8377084" cy="418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latin typeface="+mn-ea"/>
              </a:rPr>
              <a:t>　現場で活躍するための解決策</a:t>
            </a:r>
            <a:endParaRPr lang="en-US" altLang="ja-JP" sz="20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E8347F9-FFB4-FF65-6617-DE0599C4B8AF}"/>
              </a:ext>
            </a:extLst>
          </p:cNvPr>
          <p:cNvSpPr/>
          <p:nvPr/>
        </p:nvSpPr>
        <p:spPr>
          <a:xfrm>
            <a:off x="2404938" y="1282613"/>
            <a:ext cx="5781229" cy="1143655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b="1" dirty="0">
                <a:solidFill>
                  <a:schemeClr val="tx1"/>
                </a:solidFill>
                <a:latin typeface="+mn-ea"/>
              </a:rPr>
              <a:t>1.</a:t>
            </a:r>
            <a:r>
              <a:rPr lang="ja-JP" altLang="en-US" b="1" dirty="0">
                <a:solidFill>
                  <a:schemeClr val="tx1"/>
                </a:solidFill>
                <a:latin typeface="+mn-ea"/>
              </a:rPr>
              <a:t> 基本知識アプリ＆管理画面システムで基礎力アップ</a:t>
            </a:r>
            <a:endParaRPr lang="en-US" altLang="ja-JP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5E176F-2BB5-5591-277A-55D615ACBD2C}"/>
              </a:ext>
            </a:extLst>
          </p:cNvPr>
          <p:cNvSpPr/>
          <p:nvPr/>
        </p:nvSpPr>
        <p:spPr>
          <a:xfrm>
            <a:off x="2404938" y="2886450"/>
            <a:ext cx="5781229" cy="1143654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b="1" dirty="0">
                <a:solidFill>
                  <a:schemeClr val="tx1"/>
                </a:solidFill>
                <a:latin typeface="+mn-ea"/>
              </a:rPr>
              <a:t>2. </a:t>
            </a:r>
            <a:r>
              <a:rPr lang="ja-JP" altLang="en-US" b="1" dirty="0">
                <a:solidFill>
                  <a:schemeClr val="tx1"/>
                </a:solidFill>
                <a:latin typeface="+mn-ea"/>
              </a:rPr>
              <a:t>専門用語を学ぶ貴社専用アプリでインプット</a:t>
            </a:r>
            <a:endParaRPr kumimoji="1" lang="ja-JP" altLang="en-US" dirty="0"/>
          </a:p>
        </p:txBody>
      </p:sp>
      <p:pic>
        <p:nvPicPr>
          <p:cNvPr id="2054" name="Picture 6" descr="スマホの画面を見せる人のイラスト（作業服・男性）">
            <a:extLst>
              <a:ext uri="{FF2B5EF4-FFF2-40B4-BE49-F238E27FC236}">
                <a16:creationId xmlns:a16="http://schemas.microsoft.com/office/drawing/2014/main" id="{8C24F05F-BD75-182E-18F2-756E3FD0C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" y="2898307"/>
            <a:ext cx="911700" cy="101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オンライン授業を受ける学生のイラスト（男性）">
            <a:extLst>
              <a:ext uri="{FF2B5EF4-FFF2-40B4-BE49-F238E27FC236}">
                <a16:creationId xmlns:a16="http://schemas.microsoft.com/office/drawing/2014/main" id="{402EE081-F53E-5EBD-8B25-12F42C968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" y="4422064"/>
            <a:ext cx="995220" cy="115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0DA5CF34-FE85-3F7A-2D4A-5C2102F9F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64" y="1474480"/>
            <a:ext cx="823604" cy="810541"/>
          </a:xfrm>
          <a:prstGeom prst="rect">
            <a:avLst/>
          </a:prstGeom>
        </p:spPr>
      </p:pic>
      <p:pic>
        <p:nvPicPr>
          <p:cNvPr id="3" name="Picture 6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C719C0-9EDC-1E21-9A0E-F4DDAC47C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46" y="1241088"/>
            <a:ext cx="659518" cy="114365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CE8D9C0-94AD-D5BC-8693-4CD00AB1A67C}"/>
              </a:ext>
            </a:extLst>
          </p:cNvPr>
          <p:cNvSpPr txBox="1"/>
          <p:nvPr/>
        </p:nvSpPr>
        <p:spPr>
          <a:xfrm>
            <a:off x="2784712" y="1638742"/>
            <a:ext cx="5190983" cy="66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600" dirty="0">
                <a:latin typeface="+mn-ea"/>
              </a:rPr>
              <a:t>日本語会話初中級の豊富な語彙・文法・聞き取り練習</a:t>
            </a:r>
            <a:endParaRPr lang="en-US" altLang="ja-JP" sz="16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dirty="0">
                <a:latin typeface="+mn-ea"/>
              </a:rPr>
              <a:t>管理画面と</a:t>
            </a:r>
            <a:r>
              <a:rPr lang="en-US" altLang="ja-JP" sz="1600" dirty="0">
                <a:latin typeface="+mn-ea"/>
              </a:rPr>
              <a:t>PUS</a:t>
            </a:r>
            <a:r>
              <a:rPr lang="ja-JP" altLang="en-US" sz="1600" dirty="0">
                <a:latin typeface="+mn-ea"/>
              </a:rPr>
              <a:t>Ｈ通知でモチベーションをアップ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0330F06-6B22-330E-D025-17525EC4B952}"/>
              </a:ext>
            </a:extLst>
          </p:cNvPr>
          <p:cNvSpPr txBox="1"/>
          <p:nvPr/>
        </p:nvSpPr>
        <p:spPr>
          <a:xfrm>
            <a:off x="2784712" y="4843792"/>
            <a:ext cx="5190983" cy="66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600" dirty="0">
                <a:latin typeface="+mn-ea"/>
              </a:rPr>
              <a:t>自社でよく使用する会話例をテキスト化し徹底練習</a:t>
            </a:r>
            <a:endParaRPr lang="en-US" altLang="ja-JP" sz="16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dirty="0">
                <a:latin typeface="+mn-ea"/>
              </a:rPr>
              <a:t>顧客対応の基本ビジネス会話力などもアップ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D36666F-C07E-DB98-8378-F141701CFB26}"/>
              </a:ext>
            </a:extLst>
          </p:cNvPr>
          <p:cNvSpPr/>
          <p:nvPr/>
        </p:nvSpPr>
        <p:spPr>
          <a:xfrm>
            <a:off x="2404938" y="4490285"/>
            <a:ext cx="5781229" cy="1143654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b="1" dirty="0">
                <a:solidFill>
                  <a:schemeClr val="tx1"/>
                </a:solidFill>
                <a:latin typeface="+mn-ea"/>
              </a:rPr>
              <a:t>3. </a:t>
            </a:r>
            <a:r>
              <a:rPr lang="ja-JP" altLang="en-US" b="1" dirty="0">
                <a:solidFill>
                  <a:schemeClr val="tx1"/>
                </a:solidFill>
                <a:latin typeface="+mn-ea"/>
              </a:rPr>
              <a:t>オンライン授業で現場で使う会話力をアップ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B009303-6943-0FC6-DE00-61AA6AB8545A}"/>
              </a:ext>
            </a:extLst>
          </p:cNvPr>
          <p:cNvSpPr txBox="1"/>
          <p:nvPr/>
        </p:nvSpPr>
        <p:spPr>
          <a:xfrm>
            <a:off x="2784712" y="3241267"/>
            <a:ext cx="5190983" cy="66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600" dirty="0">
                <a:latin typeface="+mn-ea"/>
              </a:rPr>
              <a:t>自社の用語リストをアプリ化。写真・音声も利用可</a:t>
            </a:r>
            <a:endParaRPr lang="en-US" altLang="ja-JP" sz="16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dirty="0">
                <a:latin typeface="+mn-ea"/>
              </a:rPr>
              <a:t>自社の用語リストの作成もサポート</a:t>
            </a:r>
          </a:p>
        </p:txBody>
      </p:sp>
    </p:spTree>
    <p:extLst>
      <p:ext uri="{BB962C8B-B14F-4D97-AF65-F5344CB8AC3E}">
        <p14:creationId xmlns:p14="http://schemas.microsoft.com/office/powerpoint/2010/main" val="347064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000"/>
    </mc:Choice>
    <mc:Fallback xmlns="">
      <p:transition spd="slow" advClick="0" advTm="1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639A7-3C3C-A5D3-85D4-967648E1E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©Japan ICT Learning</a:t>
            </a:r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4FBC7-6506-63FF-17B0-C5395505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22" name="正方形/長方形 19">
            <a:extLst>
              <a:ext uri="{FF2B5EF4-FFF2-40B4-BE49-F238E27FC236}">
                <a16:creationId xmlns:a16="http://schemas.microsoft.com/office/drawing/2014/main" id="{AD8D6536-0C02-66AD-C6FB-BC0090FC38D9}"/>
              </a:ext>
            </a:extLst>
          </p:cNvPr>
          <p:cNvSpPr/>
          <p:nvPr/>
        </p:nvSpPr>
        <p:spPr>
          <a:xfrm>
            <a:off x="0" y="146528"/>
            <a:ext cx="8377084" cy="418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latin typeface="+mn-ea"/>
              </a:rPr>
              <a:t>　現場で必要な用語集・基本会話集はお持ちですか？</a:t>
            </a:r>
            <a:endParaRPr lang="en-US" altLang="ja-JP" sz="2000" dirty="0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33750424-5460-60B1-DF0B-B631B05AB4C0}"/>
              </a:ext>
            </a:extLst>
          </p:cNvPr>
          <p:cNvSpPr/>
          <p:nvPr/>
        </p:nvSpPr>
        <p:spPr>
          <a:xfrm>
            <a:off x="827196" y="1080361"/>
            <a:ext cx="2133710" cy="9056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お持ちの場合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B95B8C36-7DA6-C9AF-3ED4-C36AFEB4B2A7}"/>
              </a:ext>
            </a:extLst>
          </p:cNvPr>
          <p:cNvSpPr/>
          <p:nvPr/>
        </p:nvSpPr>
        <p:spPr>
          <a:xfrm>
            <a:off x="3230736" y="1290891"/>
            <a:ext cx="35705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6A7731C-9EA9-D017-8119-7606F6F14414}"/>
              </a:ext>
            </a:extLst>
          </p:cNvPr>
          <p:cNvSpPr txBox="1"/>
          <p:nvPr/>
        </p:nvSpPr>
        <p:spPr>
          <a:xfrm>
            <a:off x="3666019" y="1199590"/>
            <a:ext cx="5190983" cy="66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貴社オリジナルの専門用語アプリの作成可能</a:t>
            </a:r>
            <a:endParaRPr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貴社の現場に必要なオンライン会話クラス開講可能</a:t>
            </a: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606930BC-07C9-40EE-F6CD-49F5D53984F3}"/>
              </a:ext>
            </a:extLst>
          </p:cNvPr>
          <p:cNvSpPr/>
          <p:nvPr/>
        </p:nvSpPr>
        <p:spPr>
          <a:xfrm>
            <a:off x="825567" y="3017151"/>
            <a:ext cx="2133710" cy="9056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お持ちでない場合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1DAD6AB-47D4-A098-F494-4EA7A58199CC}"/>
              </a:ext>
            </a:extLst>
          </p:cNvPr>
          <p:cNvSpPr/>
          <p:nvPr/>
        </p:nvSpPr>
        <p:spPr>
          <a:xfrm>
            <a:off x="3230736" y="3215106"/>
            <a:ext cx="35705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4215F30-7831-CF33-FC5D-600DF03EF013}"/>
              </a:ext>
            </a:extLst>
          </p:cNvPr>
          <p:cNvSpPr txBox="1"/>
          <p:nvPr/>
        </p:nvSpPr>
        <p:spPr>
          <a:xfrm>
            <a:off x="3666019" y="3097651"/>
            <a:ext cx="5190983" cy="66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当社が貴社オリジナルの用語集・基本会話集の</a:t>
            </a:r>
            <a:endParaRPr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作成をサポート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190EA89-0263-D289-5173-7A0CC2C0F979}"/>
              </a:ext>
            </a:extLst>
          </p:cNvPr>
          <p:cNvSpPr txBox="1"/>
          <p:nvPr/>
        </p:nvSpPr>
        <p:spPr>
          <a:xfrm>
            <a:off x="3912193" y="3675791"/>
            <a:ext cx="3492812" cy="336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dirty="0">
                <a:latin typeface="+mn-ea"/>
              </a:rPr>
              <a:t>作成サポート費</a:t>
            </a:r>
            <a:r>
              <a:rPr lang="en-US" altLang="ja-JP" sz="1400" dirty="0">
                <a:latin typeface="+mn-ea"/>
              </a:rPr>
              <a:t>98,000</a:t>
            </a:r>
            <a:r>
              <a:rPr lang="ja-JP" altLang="en-US" sz="1400" dirty="0">
                <a:latin typeface="+mn-ea"/>
              </a:rPr>
              <a:t>円～（税別）</a:t>
            </a: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BD8286AB-8B79-F278-B5B8-99F249C947B8}"/>
              </a:ext>
            </a:extLst>
          </p:cNvPr>
          <p:cNvSpPr/>
          <p:nvPr/>
        </p:nvSpPr>
        <p:spPr>
          <a:xfrm>
            <a:off x="3248012" y="4678145"/>
            <a:ext cx="35705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3E84182-FAD6-B90F-83E0-3F31F81C2685}"/>
              </a:ext>
            </a:extLst>
          </p:cNvPr>
          <p:cNvSpPr txBox="1"/>
          <p:nvPr/>
        </p:nvSpPr>
        <p:spPr>
          <a:xfrm>
            <a:off x="3666019" y="4558205"/>
            <a:ext cx="5190983" cy="66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当社の既存アプリで基本語彙・文法などを練習</a:t>
            </a:r>
            <a:endParaRPr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基本会話クラス・ビジネス会話クラスへのご参加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8D15FD9-1350-F900-208E-C7C0271FF914}"/>
              </a:ext>
            </a:extLst>
          </p:cNvPr>
          <p:cNvSpPr txBox="1"/>
          <p:nvPr/>
        </p:nvSpPr>
        <p:spPr>
          <a:xfrm>
            <a:off x="3045403" y="4086769"/>
            <a:ext cx="855074" cy="3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または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D267989-C6E9-09A1-5DB1-273EA6454378}"/>
              </a:ext>
            </a:extLst>
          </p:cNvPr>
          <p:cNvSpPr txBox="1"/>
          <p:nvPr/>
        </p:nvSpPr>
        <p:spPr>
          <a:xfrm>
            <a:off x="3912193" y="5105029"/>
            <a:ext cx="4759908" cy="336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dirty="0">
                <a:latin typeface="+mn-ea"/>
              </a:rPr>
              <a:t>オンライン授業料２</a:t>
            </a:r>
            <a:r>
              <a:rPr lang="en-US" altLang="ja-JP" sz="1400" dirty="0">
                <a:latin typeface="+mn-ea"/>
              </a:rPr>
              <a:t>,280</a:t>
            </a:r>
            <a:r>
              <a:rPr lang="ja-JP" altLang="en-US" sz="1400" dirty="0">
                <a:latin typeface="+mn-ea"/>
              </a:rPr>
              <a:t>円</a:t>
            </a:r>
            <a:r>
              <a:rPr lang="en-US" altLang="ja-JP" sz="1400" dirty="0">
                <a:latin typeface="+mn-ea"/>
              </a:rPr>
              <a:t>/</a:t>
            </a:r>
            <a:r>
              <a:rPr lang="ja-JP" altLang="en-US" sz="1400" dirty="0">
                <a:latin typeface="+mn-ea"/>
              </a:rPr>
              <a:t>時　</a:t>
            </a:r>
            <a:r>
              <a:rPr lang="en-US" altLang="ja-JP" sz="1400" dirty="0">
                <a:latin typeface="+mn-ea"/>
              </a:rPr>
              <a:t>1</a:t>
            </a:r>
            <a:r>
              <a:rPr lang="ja-JP" altLang="en-US" sz="1400" dirty="0">
                <a:latin typeface="+mn-ea"/>
              </a:rPr>
              <a:t>クラス</a:t>
            </a:r>
            <a:r>
              <a:rPr lang="en-US" altLang="ja-JP" sz="1400" dirty="0">
                <a:latin typeface="+mn-ea"/>
              </a:rPr>
              <a:t>6</a:t>
            </a:r>
            <a:r>
              <a:rPr lang="ja-JP" altLang="en-US" sz="1400" dirty="0">
                <a:latin typeface="+mn-ea"/>
              </a:rPr>
              <a:t>名まで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F9772F5-ED3D-C76C-3A2C-6382B6A3566A}"/>
              </a:ext>
            </a:extLst>
          </p:cNvPr>
          <p:cNvSpPr txBox="1"/>
          <p:nvPr/>
        </p:nvSpPr>
        <p:spPr>
          <a:xfrm>
            <a:off x="1397256" y="5742866"/>
            <a:ext cx="7380985" cy="666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600" b="1" dirty="0">
                <a:latin typeface="+mn-ea"/>
              </a:rPr>
              <a:t>※</a:t>
            </a:r>
            <a:r>
              <a:rPr lang="ja-JP" altLang="en-US" sz="1600" b="1" dirty="0">
                <a:latin typeface="+mn-ea"/>
              </a:rPr>
              <a:t>オリジナル用語集・基本会話集はグループ企業・同業者団体などのご利用</a:t>
            </a:r>
            <a:endParaRPr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も可能です。著作権等の知的財産権についてはご注意ください。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4778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000"/>
    </mc:Choice>
    <mc:Fallback xmlns="">
      <p:transition spd="slow" advClick="0" advTm="1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四角形: 角を丸くする 135">
            <a:extLst>
              <a:ext uri="{FF2B5EF4-FFF2-40B4-BE49-F238E27FC236}">
                <a16:creationId xmlns:a16="http://schemas.microsoft.com/office/drawing/2014/main" id="{9B56BCA2-04D5-839A-B43A-03CAD887C42C}"/>
              </a:ext>
            </a:extLst>
          </p:cNvPr>
          <p:cNvSpPr/>
          <p:nvPr/>
        </p:nvSpPr>
        <p:spPr>
          <a:xfrm>
            <a:off x="6687035" y="3518146"/>
            <a:ext cx="2210701" cy="111873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5" name="四角形: 角を丸くする 134">
            <a:extLst>
              <a:ext uri="{FF2B5EF4-FFF2-40B4-BE49-F238E27FC236}">
                <a16:creationId xmlns:a16="http://schemas.microsoft.com/office/drawing/2014/main" id="{3ABE3335-8EDE-1870-1F2D-55642EE8DEBD}"/>
              </a:ext>
            </a:extLst>
          </p:cNvPr>
          <p:cNvSpPr/>
          <p:nvPr/>
        </p:nvSpPr>
        <p:spPr>
          <a:xfrm>
            <a:off x="6726650" y="2103744"/>
            <a:ext cx="2210701" cy="11588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4" name="四角形: 角を丸くする 133">
            <a:extLst>
              <a:ext uri="{FF2B5EF4-FFF2-40B4-BE49-F238E27FC236}">
                <a16:creationId xmlns:a16="http://schemas.microsoft.com/office/drawing/2014/main" id="{2076CD88-7786-EADC-9264-BE1E6269A600}"/>
              </a:ext>
            </a:extLst>
          </p:cNvPr>
          <p:cNvSpPr/>
          <p:nvPr/>
        </p:nvSpPr>
        <p:spPr>
          <a:xfrm>
            <a:off x="4672384" y="4871666"/>
            <a:ext cx="1800514" cy="14493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3" name="四角形: 角を丸くする 132">
            <a:extLst>
              <a:ext uri="{FF2B5EF4-FFF2-40B4-BE49-F238E27FC236}">
                <a16:creationId xmlns:a16="http://schemas.microsoft.com/office/drawing/2014/main" id="{1CA840B3-24F0-6888-D9A0-D13819F20BF9}"/>
              </a:ext>
            </a:extLst>
          </p:cNvPr>
          <p:cNvSpPr/>
          <p:nvPr/>
        </p:nvSpPr>
        <p:spPr>
          <a:xfrm>
            <a:off x="2622583" y="4886907"/>
            <a:ext cx="1693066" cy="14493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2" name="四角形: 角を丸くする 131">
            <a:extLst>
              <a:ext uri="{FF2B5EF4-FFF2-40B4-BE49-F238E27FC236}">
                <a16:creationId xmlns:a16="http://schemas.microsoft.com/office/drawing/2014/main" id="{252E5CEF-DEFE-42D6-5115-C54418CD7F08}"/>
              </a:ext>
            </a:extLst>
          </p:cNvPr>
          <p:cNvSpPr/>
          <p:nvPr/>
        </p:nvSpPr>
        <p:spPr>
          <a:xfrm>
            <a:off x="559497" y="4886907"/>
            <a:ext cx="1732755" cy="14493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1" name="四角形: 角を丸くする 130">
            <a:extLst>
              <a:ext uri="{FF2B5EF4-FFF2-40B4-BE49-F238E27FC236}">
                <a16:creationId xmlns:a16="http://schemas.microsoft.com/office/drawing/2014/main" id="{664EE9B9-9180-A479-12CE-F3AEFE412724}"/>
              </a:ext>
            </a:extLst>
          </p:cNvPr>
          <p:cNvSpPr/>
          <p:nvPr/>
        </p:nvSpPr>
        <p:spPr>
          <a:xfrm>
            <a:off x="6709432" y="816197"/>
            <a:ext cx="2210701" cy="9405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639A7-3C3C-A5D3-85D4-967648E1E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z="1400"/>
              <a:t>©Japan ICT Learning</a:t>
            </a:r>
            <a:endParaRPr kumimoji="1" lang="ja-JP" altLang="en-US" sz="14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4FBC7-6506-63FF-17B0-C5395505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z="1400" smtClean="0"/>
              <a:t>5</a:t>
            </a:fld>
            <a:endParaRPr kumimoji="1" lang="ja-JP" altLang="en-US" sz="1400"/>
          </a:p>
        </p:txBody>
      </p:sp>
      <p:sp>
        <p:nvSpPr>
          <p:cNvPr id="22" name="正方形/長方形 19">
            <a:extLst>
              <a:ext uri="{FF2B5EF4-FFF2-40B4-BE49-F238E27FC236}">
                <a16:creationId xmlns:a16="http://schemas.microsoft.com/office/drawing/2014/main" id="{AD8D6536-0C02-66AD-C6FB-BC0090FC38D9}"/>
              </a:ext>
            </a:extLst>
          </p:cNvPr>
          <p:cNvSpPr/>
          <p:nvPr/>
        </p:nvSpPr>
        <p:spPr>
          <a:xfrm>
            <a:off x="0" y="146528"/>
            <a:ext cx="8377084" cy="418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latin typeface="+mn-ea"/>
              </a:rPr>
              <a:t>　アプリ・オンライン授業の選択フロー</a:t>
            </a:r>
            <a:endParaRPr lang="en-US" altLang="ja-JP" sz="2000" dirty="0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33750424-5460-60B1-DF0B-B631B05AB4C0}"/>
              </a:ext>
            </a:extLst>
          </p:cNvPr>
          <p:cNvSpPr/>
          <p:nvPr/>
        </p:nvSpPr>
        <p:spPr>
          <a:xfrm>
            <a:off x="701688" y="969272"/>
            <a:ext cx="1154771" cy="6293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用語リスト</a:t>
            </a:r>
            <a:endParaRPr kumimoji="1"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現場会話集</a:t>
            </a:r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2F99388F-2D7F-58A3-19E4-18FAC10FA91F}"/>
              </a:ext>
            </a:extLst>
          </p:cNvPr>
          <p:cNvGrpSpPr/>
          <p:nvPr/>
        </p:nvGrpSpPr>
        <p:grpSpPr>
          <a:xfrm>
            <a:off x="1999364" y="3501348"/>
            <a:ext cx="829341" cy="787570"/>
            <a:chOff x="1905407" y="723068"/>
            <a:chExt cx="829341" cy="787570"/>
          </a:xfrm>
        </p:grpSpPr>
        <p:sp>
          <p:nvSpPr>
            <p:cNvPr id="9" name="矢印: 右 8">
              <a:extLst>
                <a:ext uri="{FF2B5EF4-FFF2-40B4-BE49-F238E27FC236}">
                  <a16:creationId xmlns:a16="http://schemas.microsoft.com/office/drawing/2014/main" id="{B95B8C36-7DA6-C9AF-3ED4-C36AFEB4B2A7}"/>
                </a:ext>
              </a:extLst>
            </p:cNvPr>
            <p:cNvSpPr/>
            <p:nvPr/>
          </p:nvSpPr>
          <p:spPr>
            <a:xfrm>
              <a:off x="2047579" y="1243537"/>
              <a:ext cx="357051" cy="26710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D8D15FD9-1350-F900-208E-C7C0271FF914}"/>
                </a:ext>
              </a:extLst>
            </p:cNvPr>
            <p:cNvSpPr txBox="1"/>
            <p:nvPr/>
          </p:nvSpPr>
          <p:spPr>
            <a:xfrm>
              <a:off x="1905407" y="723068"/>
              <a:ext cx="829341" cy="59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貴社名</a:t>
              </a:r>
              <a:r>
                <a:rPr lang="en-US" altLang="ja-JP" sz="1400" b="1" dirty="0">
                  <a:latin typeface="+mn-ea"/>
                </a:rPr>
                <a:t>OEM</a:t>
              </a:r>
              <a:endParaRPr lang="ja-JP" altLang="en-US" sz="1400" b="1" dirty="0">
                <a:latin typeface="+mn-ea"/>
              </a:endParaRPr>
            </a:p>
          </p:txBody>
        </p:sp>
      </p:grp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EBB336FB-9DD1-E30B-8619-70A02E03A649}"/>
              </a:ext>
            </a:extLst>
          </p:cNvPr>
          <p:cNvSpPr/>
          <p:nvPr/>
        </p:nvSpPr>
        <p:spPr>
          <a:xfrm>
            <a:off x="4712171" y="981582"/>
            <a:ext cx="1154771" cy="5845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基本会話</a:t>
            </a:r>
            <a:endParaRPr kumimoji="1"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授業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89EBD7D-C35E-9CB6-ADC8-AB7B254F94FB}"/>
              </a:ext>
            </a:extLst>
          </p:cNvPr>
          <p:cNvSpPr txBox="1"/>
          <p:nvPr/>
        </p:nvSpPr>
        <p:spPr>
          <a:xfrm>
            <a:off x="569224" y="5677097"/>
            <a:ext cx="1945513" cy="594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latin typeface="+mn-ea"/>
              </a:rPr>
              <a:t>弊社「実用日本語」にコンテンツ追加</a:t>
            </a:r>
          </a:p>
        </p:txBody>
      </p:sp>
      <p:pic>
        <p:nvPicPr>
          <p:cNvPr id="33" name="Picture 36" descr="Icon&#10;&#10;Description automatically generated">
            <a:extLst>
              <a:ext uri="{FF2B5EF4-FFF2-40B4-BE49-F238E27FC236}">
                <a16:creationId xmlns:a16="http://schemas.microsoft.com/office/drawing/2014/main" id="{52AE42F8-D587-1847-E496-9F8D98084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6" y="4990749"/>
            <a:ext cx="618571" cy="657518"/>
          </a:xfrm>
          <a:prstGeom prst="rect">
            <a:avLst/>
          </a:prstGeom>
        </p:spPr>
      </p:pic>
      <p:pic>
        <p:nvPicPr>
          <p:cNvPr id="34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6A4B623C-87EC-A693-FB6D-C2FD7EA1C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55" y="4991414"/>
            <a:ext cx="618571" cy="657518"/>
          </a:xfrm>
          <a:prstGeom prst="rect">
            <a:avLst/>
          </a:prstGeom>
        </p:spPr>
      </p:pic>
      <p:pic>
        <p:nvPicPr>
          <p:cNvPr id="44" name="Picture 8" descr="オンライン授業を受ける学生のイラスト（男性）">
            <a:extLst>
              <a:ext uri="{FF2B5EF4-FFF2-40B4-BE49-F238E27FC236}">
                <a16:creationId xmlns:a16="http://schemas.microsoft.com/office/drawing/2014/main" id="{1926FE4F-4A5F-C8E4-DD87-E3EDDD0EB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34" y="2079880"/>
            <a:ext cx="964571" cy="11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4C5FC4CC-9174-CFB4-D86F-3B8EBBC58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277" y="889382"/>
            <a:ext cx="817284" cy="817284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2ADB8FC-5703-D6BD-A8BB-5B1ECEA03110}"/>
              </a:ext>
            </a:extLst>
          </p:cNvPr>
          <p:cNvSpPr txBox="1"/>
          <p:nvPr/>
        </p:nvSpPr>
        <p:spPr>
          <a:xfrm>
            <a:off x="7563541" y="1007871"/>
            <a:ext cx="1262418" cy="594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latin typeface="+mn-ea"/>
              </a:rPr>
              <a:t>弊社基本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latin typeface="+mn-ea"/>
              </a:rPr>
              <a:t>アプリで学習</a:t>
            </a:r>
          </a:p>
        </p:txBody>
      </p:sp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08722694-B0A4-DFAE-193B-9727C453EB0B}"/>
              </a:ext>
            </a:extLst>
          </p:cNvPr>
          <p:cNvSpPr/>
          <p:nvPr/>
        </p:nvSpPr>
        <p:spPr>
          <a:xfrm>
            <a:off x="2735581" y="963612"/>
            <a:ext cx="1154771" cy="6293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用語リスト会話集作成</a:t>
            </a:r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DFD739DF-E788-6222-ADA1-AD12CABD9AA1}"/>
              </a:ext>
            </a:extLst>
          </p:cNvPr>
          <p:cNvGrpSpPr/>
          <p:nvPr/>
        </p:nvGrpSpPr>
        <p:grpSpPr>
          <a:xfrm>
            <a:off x="1130151" y="1704401"/>
            <a:ext cx="909233" cy="375479"/>
            <a:chOff x="1130151" y="1704401"/>
            <a:chExt cx="909233" cy="375479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4FA98A85-1D21-264A-3421-9E3899B94711}"/>
                </a:ext>
              </a:extLst>
            </p:cNvPr>
            <p:cNvSpPr txBox="1"/>
            <p:nvPr/>
          </p:nvSpPr>
          <p:spPr>
            <a:xfrm>
              <a:off x="1340005" y="1704401"/>
              <a:ext cx="699379" cy="336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あり</a:t>
              </a:r>
            </a:p>
          </p:txBody>
        </p:sp>
        <p:sp>
          <p:nvSpPr>
            <p:cNvPr id="49" name="矢印: 右 48">
              <a:extLst>
                <a:ext uri="{FF2B5EF4-FFF2-40B4-BE49-F238E27FC236}">
                  <a16:creationId xmlns:a16="http://schemas.microsoft.com/office/drawing/2014/main" id="{66947F01-028F-4A71-9D66-3260B0C9CE46}"/>
                </a:ext>
              </a:extLst>
            </p:cNvPr>
            <p:cNvSpPr/>
            <p:nvPr/>
          </p:nvSpPr>
          <p:spPr>
            <a:xfrm rot="5400000">
              <a:off x="1085176" y="1767804"/>
              <a:ext cx="357051" cy="26710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</p:grp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0A27E322-CBD2-C690-2563-B8F58B183AFC}"/>
              </a:ext>
            </a:extLst>
          </p:cNvPr>
          <p:cNvSpPr/>
          <p:nvPr/>
        </p:nvSpPr>
        <p:spPr>
          <a:xfrm>
            <a:off x="701688" y="2222127"/>
            <a:ext cx="1154771" cy="6293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アプリ</a:t>
            </a:r>
            <a:endParaRPr kumimoji="1"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開発</a:t>
            </a:r>
          </a:p>
        </p:txBody>
      </p: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3321EF58-D806-C8A5-0A7B-D1AD40EBF0C2}"/>
              </a:ext>
            </a:extLst>
          </p:cNvPr>
          <p:cNvSpPr/>
          <p:nvPr/>
        </p:nvSpPr>
        <p:spPr>
          <a:xfrm>
            <a:off x="662470" y="3678800"/>
            <a:ext cx="1154771" cy="6293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アプリの</a:t>
            </a:r>
            <a:endParaRPr kumimoji="1"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名義</a:t>
            </a:r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5299122C-01E9-82E8-6BCC-2DD58480970D}"/>
              </a:ext>
            </a:extLst>
          </p:cNvPr>
          <p:cNvGrpSpPr/>
          <p:nvPr/>
        </p:nvGrpSpPr>
        <p:grpSpPr>
          <a:xfrm>
            <a:off x="1982718" y="907190"/>
            <a:ext cx="699379" cy="549043"/>
            <a:chOff x="1955486" y="961595"/>
            <a:chExt cx="699379" cy="549043"/>
          </a:xfrm>
        </p:grpSpPr>
        <p:sp>
          <p:nvSpPr>
            <p:cNvPr id="62" name="矢印: 右 61">
              <a:extLst>
                <a:ext uri="{FF2B5EF4-FFF2-40B4-BE49-F238E27FC236}">
                  <a16:creationId xmlns:a16="http://schemas.microsoft.com/office/drawing/2014/main" id="{29253834-B4E0-AF33-E410-0131B175D69E}"/>
                </a:ext>
              </a:extLst>
            </p:cNvPr>
            <p:cNvSpPr/>
            <p:nvPr/>
          </p:nvSpPr>
          <p:spPr>
            <a:xfrm>
              <a:off x="2047579" y="1243537"/>
              <a:ext cx="357051" cy="26710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77194CCF-BF56-41C6-321E-E621E89F06A3}"/>
                </a:ext>
              </a:extLst>
            </p:cNvPr>
            <p:cNvSpPr txBox="1"/>
            <p:nvPr/>
          </p:nvSpPr>
          <p:spPr>
            <a:xfrm>
              <a:off x="1955486" y="961595"/>
              <a:ext cx="699379" cy="336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なし</a:t>
              </a:r>
            </a:p>
          </p:txBody>
        </p: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F95614D1-4C8E-8159-3BE8-6CC0EC514365}"/>
              </a:ext>
            </a:extLst>
          </p:cNvPr>
          <p:cNvGrpSpPr/>
          <p:nvPr/>
        </p:nvGrpSpPr>
        <p:grpSpPr>
          <a:xfrm>
            <a:off x="1110499" y="3140300"/>
            <a:ext cx="909233" cy="375479"/>
            <a:chOff x="1130151" y="1704401"/>
            <a:chExt cx="909233" cy="375479"/>
          </a:xfrm>
        </p:grpSpPr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B573B11C-7270-4D5E-5532-626528F11F44}"/>
                </a:ext>
              </a:extLst>
            </p:cNvPr>
            <p:cNvSpPr txBox="1"/>
            <p:nvPr/>
          </p:nvSpPr>
          <p:spPr>
            <a:xfrm>
              <a:off x="1340005" y="1704401"/>
              <a:ext cx="699379" cy="336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する</a:t>
              </a:r>
            </a:p>
          </p:txBody>
        </p:sp>
        <p:sp>
          <p:nvSpPr>
            <p:cNvPr id="66" name="矢印: 右 65">
              <a:extLst>
                <a:ext uri="{FF2B5EF4-FFF2-40B4-BE49-F238E27FC236}">
                  <a16:creationId xmlns:a16="http://schemas.microsoft.com/office/drawing/2014/main" id="{9E5E272C-87AE-966C-17EA-4F3620DC8C54}"/>
                </a:ext>
              </a:extLst>
            </p:cNvPr>
            <p:cNvSpPr/>
            <p:nvPr/>
          </p:nvSpPr>
          <p:spPr>
            <a:xfrm rot="5400000">
              <a:off x="1085176" y="1767804"/>
              <a:ext cx="357051" cy="26710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</p:grp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782CA1CE-6D00-6955-98FB-B0292D3619B3}"/>
              </a:ext>
            </a:extLst>
          </p:cNvPr>
          <p:cNvGrpSpPr/>
          <p:nvPr/>
        </p:nvGrpSpPr>
        <p:grpSpPr>
          <a:xfrm>
            <a:off x="1130151" y="4424922"/>
            <a:ext cx="966807" cy="375479"/>
            <a:chOff x="1130151" y="1704401"/>
            <a:chExt cx="966807" cy="375479"/>
          </a:xfrm>
        </p:grpSpPr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95F56098-5ED7-C10E-309D-B930597D0A6A}"/>
                </a:ext>
              </a:extLst>
            </p:cNvPr>
            <p:cNvSpPr txBox="1"/>
            <p:nvPr/>
          </p:nvSpPr>
          <p:spPr>
            <a:xfrm>
              <a:off x="1340005" y="1704401"/>
              <a:ext cx="756953" cy="336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弊社名</a:t>
              </a:r>
            </a:p>
          </p:txBody>
        </p:sp>
        <p:sp>
          <p:nvSpPr>
            <p:cNvPr id="75" name="矢印: 右 74">
              <a:extLst>
                <a:ext uri="{FF2B5EF4-FFF2-40B4-BE49-F238E27FC236}">
                  <a16:creationId xmlns:a16="http://schemas.microsoft.com/office/drawing/2014/main" id="{ACE10B42-04BE-B680-8EEE-5BA31FC5B997}"/>
                </a:ext>
              </a:extLst>
            </p:cNvPr>
            <p:cNvSpPr/>
            <p:nvPr/>
          </p:nvSpPr>
          <p:spPr>
            <a:xfrm rot="5400000">
              <a:off x="1085176" y="1767804"/>
              <a:ext cx="357051" cy="26710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000A695E-E637-9D15-07F0-C4A228603DDF}"/>
              </a:ext>
            </a:extLst>
          </p:cNvPr>
          <p:cNvGrpSpPr/>
          <p:nvPr/>
        </p:nvGrpSpPr>
        <p:grpSpPr>
          <a:xfrm>
            <a:off x="4531227" y="4283713"/>
            <a:ext cx="1403803" cy="535119"/>
            <a:chOff x="4198186" y="1356266"/>
            <a:chExt cx="1403803" cy="535119"/>
          </a:xfrm>
        </p:grpSpPr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642973A7-FA65-9620-A543-9FAB82558C30}"/>
                </a:ext>
              </a:extLst>
            </p:cNvPr>
            <p:cNvSpPr txBox="1"/>
            <p:nvPr/>
          </p:nvSpPr>
          <p:spPr>
            <a:xfrm>
              <a:off x="4309097" y="1356266"/>
              <a:ext cx="1292892" cy="336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標準タイプ</a:t>
              </a:r>
            </a:p>
          </p:txBody>
        </p:sp>
        <p:sp>
          <p:nvSpPr>
            <p:cNvPr id="78" name="矢印: 右 77">
              <a:extLst>
                <a:ext uri="{FF2B5EF4-FFF2-40B4-BE49-F238E27FC236}">
                  <a16:creationId xmlns:a16="http://schemas.microsoft.com/office/drawing/2014/main" id="{F29C9BAE-CA3C-05DC-5640-EA4A411A6A85}"/>
                </a:ext>
              </a:extLst>
            </p:cNvPr>
            <p:cNvSpPr/>
            <p:nvPr/>
          </p:nvSpPr>
          <p:spPr>
            <a:xfrm rot="2721219">
              <a:off x="4153211" y="1579309"/>
              <a:ext cx="357051" cy="26710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</p:grp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C38819FA-5DFF-1709-BFC7-75A7CA7A0704}"/>
              </a:ext>
            </a:extLst>
          </p:cNvPr>
          <p:cNvGrpSpPr/>
          <p:nvPr/>
        </p:nvGrpSpPr>
        <p:grpSpPr>
          <a:xfrm>
            <a:off x="6030224" y="990608"/>
            <a:ext cx="893780" cy="566136"/>
            <a:chOff x="3988097" y="992801"/>
            <a:chExt cx="893780" cy="566136"/>
          </a:xfrm>
        </p:grpSpPr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447D1C95-8691-4A3E-C04D-AE8D2AFDC314}"/>
                </a:ext>
              </a:extLst>
            </p:cNvPr>
            <p:cNvSpPr txBox="1"/>
            <p:nvPr/>
          </p:nvSpPr>
          <p:spPr>
            <a:xfrm>
              <a:off x="3988097" y="992801"/>
              <a:ext cx="893780" cy="336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しない</a:t>
              </a:r>
            </a:p>
          </p:txBody>
        </p:sp>
        <p:sp>
          <p:nvSpPr>
            <p:cNvPr id="81" name="矢印: 右 80">
              <a:extLst>
                <a:ext uri="{FF2B5EF4-FFF2-40B4-BE49-F238E27FC236}">
                  <a16:creationId xmlns:a16="http://schemas.microsoft.com/office/drawing/2014/main" id="{54C7F07D-7586-9CA5-6A85-A68B4249023A}"/>
                </a:ext>
              </a:extLst>
            </p:cNvPr>
            <p:cNvSpPr/>
            <p:nvPr/>
          </p:nvSpPr>
          <p:spPr>
            <a:xfrm>
              <a:off x="4120775" y="1291836"/>
              <a:ext cx="357051" cy="26710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</p:grp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8284F4A1-8AC5-F125-774D-E3E553B7F50A}"/>
              </a:ext>
            </a:extLst>
          </p:cNvPr>
          <p:cNvSpPr txBox="1"/>
          <p:nvPr/>
        </p:nvSpPr>
        <p:spPr>
          <a:xfrm>
            <a:off x="7768705" y="2401951"/>
            <a:ext cx="1119888" cy="594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latin typeface="+mn-ea"/>
              </a:rPr>
              <a:t>オンライン基本会話</a:t>
            </a:r>
            <a:endParaRPr lang="en-US" altLang="ja-JP" sz="1400" b="1" dirty="0">
              <a:latin typeface="+mn-ea"/>
            </a:endParaRPr>
          </a:p>
        </p:txBody>
      </p:sp>
      <p:sp>
        <p:nvSpPr>
          <p:cNvPr id="83" name="四角形: 角を丸くする 82">
            <a:extLst>
              <a:ext uri="{FF2B5EF4-FFF2-40B4-BE49-F238E27FC236}">
                <a16:creationId xmlns:a16="http://schemas.microsoft.com/office/drawing/2014/main" id="{E6B8CBBC-6041-A88D-8BBF-119A3C2FF335}"/>
              </a:ext>
            </a:extLst>
          </p:cNvPr>
          <p:cNvSpPr/>
          <p:nvPr/>
        </p:nvSpPr>
        <p:spPr>
          <a:xfrm>
            <a:off x="2809417" y="3678800"/>
            <a:ext cx="1335891" cy="6293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ベースになるアプリの選択</a:t>
            </a:r>
          </a:p>
        </p:txBody>
      </p: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8367297E-66A2-7ECA-4CBD-B3233C3D8369}"/>
              </a:ext>
            </a:extLst>
          </p:cNvPr>
          <p:cNvGrpSpPr/>
          <p:nvPr/>
        </p:nvGrpSpPr>
        <p:grpSpPr>
          <a:xfrm>
            <a:off x="3259482" y="4323315"/>
            <a:ext cx="1618618" cy="594778"/>
            <a:chOff x="1629794" y="734045"/>
            <a:chExt cx="1618618" cy="594778"/>
          </a:xfrm>
        </p:grpSpPr>
        <p:sp>
          <p:nvSpPr>
            <p:cNvPr id="85" name="矢印: 右 84">
              <a:extLst>
                <a:ext uri="{FF2B5EF4-FFF2-40B4-BE49-F238E27FC236}">
                  <a16:creationId xmlns:a16="http://schemas.microsoft.com/office/drawing/2014/main" id="{AF65A4A4-2A0D-D72B-1AEF-5DBDD9D60250}"/>
                </a:ext>
              </a:extLst>
            </p:cNvPr>
            <p:cNvSpPr/>
            <p:nvPr/>
          </p:nvSpPr>
          <p:spPr>
            <a:xfrm rot="5400000">
              <a:off x="1584819" y="918012"/>
              <a:ext cx="357051" cy="26710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/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DA231DFA-CA87-7559-CCF3-FFDE603BE539}"/>
                </a:ext>
              </a:extLst>
            </p:cNvPr>
            <p:cNvSpPr txBox="1"/>
            <p:nvPr/>
          </p:nvSpPr>
          <p:spPr>
            <a:xfrm>
              <a:off x="1879635" y="734045"/>
              <a:ext cx="1368777" cy="59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ゲーム</a:t>
              </a:r>
              <a:endParaRPr lang="en-US" altLang="ja-JP" sz="1400" b="1" dirty="0"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タイプ</a:t>
              </a:r>
            </a:p>
          </p:txBody>
        </p:sp>
      </p:grp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7912902E-51D1-76DC-7D0B-314869D17C27}"/>
              </a:ext>
            </a:extLst>
          </p:cNvPr>
          <p:cNvGrpSpPr/>
          <p:nvPr/>
        </p:nvGrpSpPr>
        <p:grpSpPr>
          <a:xfrm>
            <a:off x="2050237" y="1490356"/>
            <a:ext cx="893780" cy="632156"/>
            <a:chOff x="4039464" y="971756"/>
            <a:chExt cx="893780" cy="632156"/>
          </a:xfrm>
        </p:grpSpPr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6469ED12-4AD7-53DD-2EEC-D0E65014D8A2}"/>
                </a:ext>
              </a:extLst>
            </p:cNvPr>
            <p:cNvSpPr txBox="1"/>
            <p:nvPr/>
          </p:nvSpPr>
          <p:spPr>
            <a:xfrm>
              <a:off x="4039464" y="971756"/>
              <a:ext cx="893780" cy="336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する</a:t>
              </a:r>
            </a:p>
          </p:txBody>
        </p:sp>
        <p:sp>
          <p:nvSpPr>
            <p:cNvPr id="89" name="矢印: 右 88">
              <a:extLst>
                <a:ext uri="{FF2B5EF4-FFF2-40B4-BE49-F238E27FC236}">
                  <a16:creationId xmlns:a16="http://schemas.microsoft.com/office/drawing/2014/main" id="{AA76E719-C677-17AD-3C29-FA38B058EF80}"/>
                </a:ext>
              </a:extLst>
            </p:cNvPr>
            <p:cNvSpPr/>
            <p:nvPr/>
          </p:nvSpPr>
          <p:spPr>
            <a:xfrm rot="8062319">
              <a:off x="4120775" y="1291836"/>
              <a:ext cx="357051" cy="26710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/>
            </a:p>
          </p:txBody>
        </p: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25A9C4B3-584C-0F47-9E2E-1D100425D515}"/>
              </a:ext>
            </a:extLst>
          </p:cNvPr>
          <p:cNvGrpSpPr/>
          <p:nvPr/>
        </p:nvGrpSpPr>
        <p:grpSpPr>
          <a:xfrm>
            <a:off x="4017542" y="951038"/>
            <a:ext cx="893780" cy="566136"/>
            <a:chOff x="3988097" y="992801"/>
            <a:chExt cx="893780" cy="566136"/>
          </a:xfrm>
        </p:grpSpPr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685A72D2-CB5D-22E3-2A3C-BD3BB188F3FD}"/>
                </a:ext>
              </a:extLst>
            </p:cNvPr>
            <p:cNvSpPr txBox="1"/>
            <p:nvPr/>
          </p:nvSpPr>
          <p:spPr>
            <a:xfrm>
              <a:off x="3988097" y="992801"/>
              <a:ext cx="893780" cy="336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しない</a:t>
              </a:r>
            </a:p>
          </p:txBody>
        </p:sp>
        <p:sp>
          <p:nvSpPr>
            <p:cNvPr id="96" name="矢印: 右 95">
              <a:extLst>
                <a:ext uri="{FF2B5EF4-FFF2-40B4-BE49-F238E27FC236}">
                  <a16:creationId xmlns:a16="http://schemas.microsoft.com/office/drawing/2014/main" id="{0E856A33-75A3-03A2-ADEC-F1DBABFF0478}"/>
                </a:ext>
              </a:extLst>
            </p:cNvPr>
            <p:cNvSpPr/>
            <p:nvPr/>
          </p:nvSpPr>
          <p:spPr>
            <a:xfrm>
              <a:off x="4120775" y="1291836"/>
              <a:ext cx="357051" cy="26710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</p:grp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60ABDAC0-5A08-BF34-91AD-BE40E716389F}"/>
              </a:ext>
            </a:extLst>
          </p:cNvPr>
          <p:cNvSpPr txBox="1"/>
          <p:nvPr/>
        </p:nvSpPr>
        <p:spPr>
          <a:xfrm>
            <a:off x="2809417" y="5661182"/>
            <a:ext cx="1945513" cy="594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latin typeface="+mn-ea"/>
              </a:rPr>
              <a:t>弊社「</a:t>
            </a:r>
            <a:r>
              <a:rPr lang="en-US" altLang="ja-JP" sz="1400" b="1" dirty="0" err="1">
                <a:latin typeface="+mn-ea"/>
              </a:rPr>
              <a:t>kiraku</a:t>
            </a:r>
            <a:r>
              <a:rPr lang="ja-JP" altLang="en-US" sz="1400" b="1" dirty="0">
                <a:latin typeface="+mn-ea"/>
              </a:rPr>
              <a:t>」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latin typeface="+mn-ea"/>
              </a:rPr>
              <a:t>をベースに開発</a:t>
            </a: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9FBBA7E0-40C3-200A-4524-0DCF5F2556F9}"/>
              </a:ext>
            </a:extLst>
          </p:cNvPr>
          <p:cNvSpPr txBox="1"/>
          <p:nvPr/>
        </p:nvSpPr>
        <p:spPr>
          <a:xfrm>
            <a:off x="4763919" y="5660437"/>
            <a:ext cx="1945513" cy="594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latin typeface="+mn-ea"/>
              </a:rPr>
              <a:t>弊社「実用日本語」をベースに開発</a:t>
            </a:r>
          </a:p>
        </p:txBody>
      </p:sp>
      <p:grpSp>
        <p:nvGrpSpPr>
          <p:cNvPr id="102" name="グループ化 101">
            <a:extLst>
              <a:ext uri="{FF2B5EF4-FFF2-40B4-BE49-F238E27FC236}">
                <a16:creationId xmlns:a16="http://schemas.microsoft.com/office/drawing/2014/main" id="{B3097D5D-59CF-71AB-892E-BA25909DC7F9}"/>
              </a:ext>
            </a:extLst>
          </p:cNvPr>
          <p:cNvGrpSpPr/>
          <p:nvPr/>
        </p:nvGrpSpPr>
        <p:grpSpPr>
          <a:xfrm>
            <a:off x="6213298" y="1977723"/>
            <a:ext cx="792366" cy="549531"/>
            <a:chOff x="1149083" y="1738294"/>
            <a:chExt cx="792366" cy="549531"/>
          </a:xfrm>
        </p:grpSpPr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4B5EEB74-F2C7-8F43-5A1C-EFE461FF774B}"/>
                </a:ext>
              </a:extLst>
            </p:cNvPr>
            <p:cNvSpPr txBox="1"/>
            <p:nvPr/>
          </p:nvSpPr>
          <p:spPr>
            <a:xfrm>
              <a:off x="1242070" y="1738294"/>
              <a:ext cx="699379" cy="336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する</a:t>
              </a:r>
            </a:p>
          </p:txBody>
        </p:sp>
        <p:sp>
          <p:nvSpPr>
            <p:cNvPr id="104" name="矢印: 右 103">
              <a:extLst>
                <a:ext uri="{FF2B5EF4-FFF2-40B4-BE49-F238E27FC236}">
                  <a16:creationId xmlns:a16="http://schemas.microsoft.com/office/drawing/2014/main" id="{C0F15CE4-3B78-3B3E-2201-8C4CCF1280F3}"/>
                </a:ext>
              </a:extLst>
            </p:cNvPr>
            <p:cNvSpPr/>
            <p:nvPr/>
          </p:nvSpPr>
          <p:spPr>
            <a:xfrm rot="3027147">
              <a:off x="1032259" y="1903899"/>
              <a:ext cx="500750" cy="26710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/>
            </a:p>
          </p:txBody>
        </p:sp>
      </p:grpSp>
      <p:sp>
        <p:nvSpPr>
          <p:cNvPr id="105" name="四角形: 角を丸くする 104">
            <a:extLst>
              <a:ext uri="{FF2B5EF4-FFF2-40B4-BE49-F238E27FC236}">
                <a16:creationId xmlns:a16="http://schemas.microsoft.com/office/drawing/2014/main" id="{9FDACC74-EAF4-52EA-B004-E3CF1E0F071F}"/>
              </a:ext>
            </a:extLst>
          </p:cNvPr>
          <p:cNvSpPr/>
          <p:nvPr/>
        </p:nvSpPr>
        <p:spPr>
          <a:xfrm>
            <a:off x="2682097" y="2276676"/>
            <a:ext cx="1154771" cy="5845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オンライン会話授業</a:t>
            </a:r>
          </a:p>
        </p:txBody>
      </p:sp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4C2A78D0-AC8A-948C-275A-E404B6EA380B}"/>
              </a:ext>
            </a:extLst>
          </p:cNvPr>
          <p:cNvGrpSpPr/>
          <p:nvPr/>
        </p:nvGrpSpPr>
        <p:grpSpPr>
          <a:xfrm>
            <a:off x="3810368" y="1647601"/>
            <a:ext cx="1368777" cy="649848"/>
            <a:chOff x="1717035" y="715138"/>
            <a:chExt cx="1368777" cy="649848"/>
          </a:xfrm>
        </p:grpSpPr>
        <p:sp>
          <p:nvSpPr>
            <p:cNvPr id="107" name="矢印: 右 106">
              <a:extLst>
                <a:ext uri="{FF2B5EF4-FFF2-40B4-BE49-F238E27FC236}">
                  <a16:creationId xmlns:a16="http://schemas.microsoft.com/office/drawing/2014/main" id="{4FC089AC-EA8E-7FA3-378D-B282CD1AA52F}"/>
                </a:ext>
              </a:extLst>
            </p:cNvPr>
            <p:cNvSpPr/>
            <p:nvPr/>
          </p:nvSpPr>
          <p:spPr>
            <a:xfrm rot="18907310">
              <a:off x="2057259" y="1097885"/>
              <a:ext cx="357051" cy="26710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/>
            </a:p>
          </p:txBody>
        </p:sp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7CC0AA99-FACC-1E8F-0AE2-69AC2BDA6566}"/>
                </a:ext>
              </a:extLst>
            </p:cNvPr>
            <p:cNvSpPr txBox="1"/>
            <p:nvPr/>
          </p:nvSpPr>
          <p:spPr>
            <a:xfrm>
              <a:off x="1717035" y="715138"/>
              <a:ext cx="1368777" cy="59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基本</a:t>
              </a:r>
              <a:endParaRPr lang="en-US" altLang="ja-JP" sz="1400" b="1" dirty="0"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のみ</a:t>
              </a:r>
            </a:p>
          </p:txBody>
        </p:sp>
      </p:grpSp>
      <p:sp>
        <p:nvSpPr>
          <p:cNvPr id="109" name="四角形: 角を丸くする 108">
            <a:extLst>
              <a:ext uri="{FF2B5EF4-FFF2-40B4-BE49-F238E27FC236}">
                <a16:creationId xmlns:a16="http://schemas.microsoft.com/office/drawing/2014/main" id="{19573460-B9DF-213C-7108-08F38A2CDF15}"/>
              </a:ext>
            </a:extLst>
          </p:cNvPr>
          <p:cNvSpPr/>
          <p:nvPr/>
        </p:nvSpPr>
        <p:spPr>
          <a:xfrm>
            <a:off x="4764761" y="2874763"/>
            <a:ext cx="1154771" cy="5845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現場会話</a:t>
            </a:r>
            <a:endParaRPr kumimoji="1"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授業</a:t>
            </a:r>
          </a:p>
        </p:txBody>
      </p:sp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7FA37A15-1FF4-A957-B7AE-FDB31B22DF2A}"/>
              </a:ext>
            </a:extLst>
          </p:cNvPr>
          <p:cNvGrpSpPr/>
          <p:nvPr/>
        </p:nvGrpSpPr>
        <p:grpSpPr>
          <a:xfrm>
            <a:off x="3870462" y="2578709"/>
            <a:ext cx="1102792" cy="618037"/>
            <a:chOff x="3873799" y="992492"/>
            <a:chExt cx="1102792" cy="618037"/>
          </a:xfrm>
        </p:grpSpPr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0D3C4B28-C6EA-C3B3-7113-0D41CC7CC898}"/>
                </a:ext>
              </a:extLst>
            </p:cNvPr>
            <p:cNvSpPr txBox="1"/>
            <p:nvPr/>
          </p:nvSpPr>
          <p:spPr>
            <a:xfrm>
              <a:off x="3873799" y="992492"/>
              <a:ext cx="1102792" cy="59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現場</a:t>
              </a:r>
              <a:endParaRPr lang="en-US" altLang="ja-JP" sz="1400" b="1" dirty="0"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会話</a:t>
              </a:r>
            </a:p>
          </p:txBody>
        </p:sp>
        <p:sp>
          <p:nvSpPr>
            <p:cNvPr id="112" name="矢印: 右 111">
              <a:extLst>
                <a:ext uri="{FF2B5EF4-FFF2-40B4-BE49-F238E27FC236}">
                  <a16:creationId xmlns:a16="http://schemas.microsoft.com/office/drawing/2014/main" id="{A80D6ABF-C9FE-885E-6FB3-949B49152C19}"/>
                </a:ext>
              </a:extLst>
            </p:cNvPr>
            <p:cNvSpPr/>
            <p:nvPr/>
          </p:nvSpPr>
          <p:spPr>
            <a:xfrm rot="2598916">
              <a:off x="4321341" y="1343428"/>
              <a:ext cx="357051" cy="26710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</p:grpSp>
      <p:grpSp>
        <p:nvGrpSpPr>
          <p:cNvPr id="113" name="グループ化 112">
            <a:extLst>
              <a:ext uri="{FF2B5EF4-FFF2-40B4-BE49-F238E27FC236}">
                <a16:creationId xmlns:a16="http://schemas.microsoft.com/office/drawing/2014/main" id="{D73DE888-14E6-3D99-79F9-2781DC42BADC}"/>
              </a:ext>
            </a:extLst>
          </p:cNvPr>
          <p:cNvGrpSpPr/>
          <p:nvPr/>
        </p:nvGrpSpPr>
        <p:grpSpPr>
          <a:xfrm>
            <a:off x="1959004" y="2184142"/>
            <a:ext cx="893780" cy="566136"/>
            <a:chOff x="3988097" y="992801"/>
            <a:chExt cx="893780" cy="566136"/>
          </a:xfrm>
        </p:grpSpPr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75B3C896-7101-825D-EC74-310F97599662}"/>
                </a:ext>
              </a:extLst>
            </p:cNvPr>
            <p:cNvSpPr txBox="1"/>
            <p:nvPr/>
          </p:nvSpPr>
          <p:spPr>
            <a:xfrm>
              <a:off x="3988097" y="992801"/>
              <a:ext cx="893780" cy="336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しない</a:t>
              </a:r>
            </a:p>
          </p:txBody>
        </p:sp>
        <p:sp>
          <p:nvSpPr>
            <p:cNvPr id="115" name="矢印: 右 114">
              <a:extLst>
                <a:ext uri="{FF2B5EF4-FFF2-40B4-BE49-F238E27FC236}">
                  <a16:creationId xmlns:a16="http://schemas.microsoft.com/office/drawing/2014/main" id="{9CD5C03C-548B-D7A0-1FD9-63FBB7442353}"/>
                </a:ext>
              </a:extLst>
            </p:cNvPr>
            <p:cNvSpPr/>
            <p:nvPr/>
          </p:nvSpPr>
          <p:spPr>
            <a:xfrm>
              <a:off x="4120775" y="1291836"/>
              <a:ext cx="357051" cy="26710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</p:grpSp>
      <p:pic>
        <p:nvPicPr>
          <p:cNvPr id="119" name="Picture 8" descr="オンライン授業を受ける学生のイラスト（男性）">
            <a:extLst>
              <a:ext uri="{FF2B5EF4-FFF2-40B4-BE49-F238E27FC236}">
                <a16:creationId xmlns:a16="http://schemas.microsoft.com/office/drawing/2014/main" id="{02884A25-FFD0-08F1-D657-3657E61B6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59" y="3453706"/>
            <a:ext cx="964571" cy="11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772079F7-A18D-AFFD-84F5-1F93D3286A5F}"/>
              </a:ext>
            </a:extLst>
          </p:cNvPr>
          <p:cNvSpPr txBox="1"/>
          <p:nvPr/>
        </p:nvSpPr>
        <p:spPr>
          <a:xfrm>
            <a:off x="7791766" y="3728537"/>
            <a:ext cx="1119888" cy="594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latin typeface="+mn-ea"/>
              </a:rPr>
              <a:t>オンライン現場会話</a:t>
            </a:r>
            <a:endParaRPr lang="en-US" altLang="ja-JP" sz="1400" b="1" dirty="0">
              <a:latin typeface="+mn-ea"/>
            </a:endParaRPr>
          </a:p>
        </p:txBody>
      </p:sp>
      <p:pic>
        <p:nvPicPr>
          <p:cNvPr id="121" name="Picture 36" descr="Icon&#10;&#10;Description automatically generated">
            <a:extLst>
              <a:ext uri="{FF2B5EF4-FFF2-40B4-BE49-F238E27FC236}">
                <a16:creationId xmlns:a16="http://schemas.microsoft.com/office/drawing/2014/main" id="{635BE028-AEBD-BAC8-1658-90793AC3F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55" y="4973222"/>
            <a:ext cx="618571" cy="657518"/>
          </a:xfrm>
          <a:prstGeom prst="rect">
            <a:avLst/>
          </a:prstGeom>
        </p:spPr>
      </p:pic>
      <p:grpSp>
        <p:nvGrpSpPr>
          <p:cNvPr id="122" name="グループ化 121">
            <a:extLst>
              <a:ext uri="{FF2B5EF4-FFF2-40B4-BE49-F238E27FC236}">
                <a16:creationId xmlns:a16="http://schemas.microsoft.com/office/drawing/2014/main" id="{34717AE6-0F57-423D-8188-E4A4F487E84D}"/>
              </a:ext>
            </a:extLst>
          </p:cNvPr>
          <p:cNvGrpSpPr/>
          <p:nvPr/>
        </p:nvGrpSpPr>
        <p:grpSpPr>
          <a:xfrm>
            <a:off x="5116853" y="1998282"/>
            <a:ext cx="893780" cy="675179"/>
            <a:chOff x="3438239" y="852051"/>
            <a:chExt cx="893780" cy="675179"/>
          </a:xfrm>
        </p:grpSpPr>
        <p:sp>
          <p:nvSpPr>
            <p:cNvPr id="123" name="テキスト ボックス 122">
              <a:extLst>
                <a:ext uri="{FF2B5EF4-FFF2-40B4-BE49-F238E27FC236}">
                  <a16:creationId xmlns:a16="http://schemas.microsoft.com/office/drawing/2014/main" id="{BE56793F-0B85-1013-AC6C-F5416D1B388E}"/>
                </a:ext>
              </a:extLst>
            </p:cNvPr>
            <p:cNvSpPr txBox="1"/>
            <p:nvPr/>
          </p:nvSpPr>
          <p:spPr>
            <a:xfrm>
              <a:off x="3438239" y="877127"/>
              <a:ext cx="893780" cy="336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しない</a:t>
              </a:r>
            </a:p>
          </p:txBody>
        </p:sp>
        <p:sp>
          <p:nvSpPr>
            <p:cNvPr id="124" name="矢印: 右 123">
              <a:extLst>
                <a:ext uri="{FF2B5EF4-FFF2-40B4-BE49-F238E27FC236}">
                  <a16:creationId xmlns:a16="http://schemas.microsoft.com/office/drawing/2014/main" id="{422FBF2C-CDFD-0121-87D1-91DF4DD94522}"/>
                </a:ext>
              </a:extLst>
            </p:cNvPr>
            <p:cNvSpPr/>
            <p:nvPr/>
          </p:nvSpPr>
          <p:spPr>
            <a:xfrm rot="18823294">
              <a:off x="3765319" y="1056090"/>
              <a:ext cx="675179" cy="26710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</p:grpSp>
      <p:grpSp>
        <p:nvGrpSpPr>
          <p:cNvPr id="125" name="グループ化 124">
            <a:extLst>
              <a:ext uri="{FF2B5EF4-FFF2-40B4-BE49-F238E27FC236}">
                <a16:creationId xmlns:a16="http://schemas.microsoft.com/office/drawing/2014/main" id="{F239314D-870A-6F2B-FB95-A062E6DFEA57}"/>
              </a:ext>
            </a:extLst>
          </p:cNvPr>
          <p:cNvGrpSpPr/>
          <p:nvPr/>
        </p:nvGrpSpPr>
        <p:grpSpPr>
          <a:xfrm>
            <a:off x="6111367" y="3427803"/>
            <a:ext cx="792366" cy="549531"/>
            <a:chOff x="1149083" y="1738294"/>
            <a:chExt cx="792366" cy="549531"/>
          </a:xfrm>
        </p:grpSpPr>
        <p:sp>
          <p:nvSpPr>
            <p:cNvPr id="126" name="テキスト ボックス 125">
              <a:extLst>
                <a:ext uri="{FF2B5EF4-FFF2-40B4-BE49-F238E27FC236}">
                  <a16:creationId xmlns:a16="http://schemas.microsoft.com/office/drawing/2014/main" id="{ECB25561-7601-BE12-DC9F-686552CE034A}"/>
                </a:ext>
              </a:extLst>
            </p:cNvPr>
            <p:cNvSpPr txBox="1"/>
            <p:nvPr/>
          </p:nvSpPr>
          <p:spPr>
            <a:xfrm>
              <a:off x="1242070" y="1738294"/>
              <a:ext cx="699379" cy="336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1400" b="1" dirty="0">
                  <a:latin typeface="+mn-ea"/>
                </a:rPr>
                <a:t>する</a:t>
              </a:r>
            </a:p>
          </p:txBody>
        </p:sp>
        <p:sp>
          <p:nvSpPr>
            <p:cNvPr id="127" name="矢印: 右 126">
              <a:extLst>
                <a:ext uri="{FF2B5EF4-FFF2-40B4-BE49-F238E27FC236}">
                  <a16:creationId xmlns:a16="http://schemas.microsoft.com/office/drawing/2014/main" id="{C93E7287-133F-A1F8-505B-5382A2F606AB}"/>
                </a:ext>
              </a:extLst>
            </p:cNvPr>
            <p:cNvSpPr/>
            <p:nvPr/>
          </p:nvSpPr>
          <p:spPr>
            <a:xfrm rot="3027147">
              <a:off x="1032259" y="1903899"/>
              <a:ext cx="500750" cy="26710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/>
            </a:p>
          </p:txBody>
        </p:sp>
      </p:grp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381AA4E0-FDC0-8B74-6CF6-94BF0ADBA3FC}"/>
              </a:ext>
            </a:extLst>
          </p:cNvPr>
          <p:cNvSpPr txBox="1"/>
          <p:nvPr/>
        </p:nvSpPr>
        <p:spPr>
          <a:xfrm>
            <a:off x="7348195" y="5022831"/>
            <a:ext cx="2472615" cy="523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200" dirty="0">
                <a:latin typeface="+mn-ea"/>
              </a:rPr>
              <a:t>アプリとセットで</a:t>
            </a:r>
            <a:endParaRPr lang="en-US" altLang="ja-JP" sz="12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200" dirty="0">
                <a:latin typeface="+mn-ea"/>
              </a:rPr>
              <a:t>効率</a:t>
            </a:r>
            <a:r>
              <a:rPr lang="en-US" altLang="ja-JP" sz="1200" dirty="0">
                <a:latin typeface="+mn-ea"/>
              </a:rPr>
              <a:t>UP</a:t>
            </a:r>
            <a:r>
              <a:rPr lang="ja-JP" altLang="en-US" sz="1200" dirty="0">
                <a:latin typeface="+mn-ea"/>
              </a:rPr>
              <a:t>できます</a:t>
            </a:r>
          </a:p>
        </p:txBody>
      </p:sp>
      <p:sp>
        <p:nvSpPr>
          <p:cNvPr id="137" name="矢印: 上向き折線 136">
            <a:extLst>
              <a:ext uri="{FF2B5EF4-FFF2-40B4-BE49-F238E27FC236}">
                <a16:creationId xmlns:a16="http://schemas.microsoft.com/office/drawing/2014/main" id="{55D2613F-D60C-E426-E264-7103813DFDC2}"/>
              </a:ext>
            </a:extLst>
          </p:cNvPr>
          <p:cNvSpPr/>
          <p:nvPr/>
        </p:nvSpPr>
        <p:spPr>
          <a:xfrm>
            <a:off x="6782815" y="4755484"/>
            <a:ext cx="684266" cy="731520"/>
          </a:xfrm>
          <a:prstGeom prst="bentUpArrow">
            <a:avLst>
              <a:gd name="adj1" fmla="val 19048"/>
              <a:gd name="adj2" fmla="val 25000"/>
              <a:gd name="adj3" fmla="val 25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33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000"/>
    </mc:Choice>
    <mc:Fallback xmlns="">
      <p:transition spd="slow" advClick="0" advTm="1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EB2F360-6470-23D9-59F6-52ABD0A35EAB}"/>
              </a:ext>
            </a:extLst>
          </p:cNvPr>
          <p:cNvSpPr/>
          <p:nvPr/>
        </p:nvSpPr>
        <p:spPr>
          <a:xfrm>
            <a:off x="229187" y="693649"/>
            <a:ext cx="2515116" cy="462598"/>
          </a:xfrm>
          <a:custGeom>
            <a:avLst/>
            <a:gdLst>
              <a:gd name="connsiteX0" fmla="*/ 0 w 1603374"/>
              <a:gd name="connsiteY0" fmla="*/ 80169 h 801687"/>
              <a:gd name="connsiteX1" fmla="*/ 80169 w 1603374"/>
              <a:gd name="connsiteY1" fmla="*/ 0 h 801687"/>
              <a:gd name="connsiteX2" fmla="*/ 1523205 w 1603374"/>
              <a:gd name="connsiteY2" fmla="*/ 0 h 801687"/>
              <a:gd name="connsiteX3" fmla="*/ 1603374 w 1603374"/>
              <a:gd name="connsiteY3" fmla="*/ 80169 h 801687"/>
              <a:gd name="connsiteX4" fmla="*/ 1603374 w 1603374"/>
              <a:gd name="connsiteY4" fmla="*/ 721518 h 801687"/>
              <a:gd name="connsiteX5" fmla="*/ 1523205 w 1603374"/>
              <a:gd name="connsiteY5" fmla="*/ 801687 h 801687"/>
              <a:gd name="connsiteX6" fmla="*/ 80169 w 1603374"/>
              <a:gd name="connsiteY6" fmla="*/ 801687 h 801687"/>
              <a:gd name="connsiteX7" fmla="*/ 0 w 1603374"/>
              <a:gd name="connsiteY7" fmla="*/ 721518 h 801687"/>
              <a:gd name="connsiteX8" fmla="*/ 0 w 1603374"/>
              <a:gd name="connsiteY8" fmla="*/ 80169 h 80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374" h="801687">
                <a:moveTo>
                  <a:pt x="0" y="80169"/>
                </a:moveTo>
                <a:cubicBezTo>
                  <a:pt x="0" y="35893"/>
                  <a:pt x="35893" y="0"/>
                  <a:pt x="80169" y="0"/>
                </a:cubicBezTo>
                <a:lnTo>
                  <a:pt x="1523205" y="0"/>
                </a:lnTo>
                <a:cubicBezTo>
                  <a:pt x="1567481" y="0"/>
                  <a:pt x="1603374" y="35893"/>
                  <a:pt x="1603374" y="80169"/>
                </a:cubicBezTo>
                <a:lnTo>
                  <a:pt x="1603374" y="721518"/>
                </a:lnTo>
                <a:cubicBezTo>
                  <a:pt x="1603374" y="765794"/>
                  <a:pt x="1567481" y="801687"/>
                  <a:pt x="1523205" y="801687"/>
                </a:cubicBezTo>
                <a:lnTo>
                  <a:pt x="80169" y="801687"/>
                </a:lnTo>
                <a:cubicBezTo>
                  <a:pt x="35893" y="801687"/>
                  <a:pt x="0" y="765794"/>
                  <a:pt x="0" y="721518"/>
                </a:cubicBezTo>
                <a:lnTo>
                  <a:pt x="0" y="801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371" tIns="32371" rIns="32371" bIns="32371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ja-JP" altLang="en-US" b="1" kern="1200" dirty="0">
                <a:latin typeface="+mn-ea"/>
              </a:rPr>
              <a:t>「実用日本語」</a:t>
            </a:r>
            <a:r>
              <a:rPr lang="ja-JP" altLang="en-US" b="1" dirty="0">
                <a:latin typeface="+mn-ea"/>
              </a:rPr>
              <a:t>アプリ</a:t>
            </a:r>
            <a:endParaRPr lang="en-US" altLang="ja-JP" b="1" kern="1200" dirty="0">
              <a:latin typeface="+mn-ea"/>
            </a:endParaRPr>
          </a:p>
        </p:txBody>
      </p:sp>
      <p:pic>
        <p:nvPicPr>
          <p:cNvPr id="3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C234650D-C985-AC93-4A74-625D34500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7" y="4181863"/>
            <a:ext cx="768874" cy="817284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D3FE5854-DCE4-00C9-A9D3-E00FF6E11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7" y="1485461"/>
            <a:ext cx="768873" cy="817283"/>
          </a:xfrm>
          <a:prstGeom prst="rect">
            <a:avLst/>
          </a:prstGeom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6BA124C3-B568-ADB1-983F-17A8D071650A}"/>
              </a:ext>
            </a:extLst>
          </p:cNvPr>
          <p:cNvSpPr/>
          <p:nvPr/>
        </p:nvSpPr>
        <p:spPr>
          <a:xfrm>
            <a:off x="1268578" y="1326195"/>
            <a:ext cx="4640105" cy="1177308"/>
          </a:xfrm>
          <a:prstGeom prst="wedgeRoundRectCallout">
            <a:avLst>
              <a:gd name="adj1" fmla="val 5440"/>
              <a:gd name="adj2" fmla="val -324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600" b="1" dirty="0">
                <a:latin typeface="游ゴシック (Body)"/>
              </a:rPr>
              <a:t>盛りだくさんのコンテンツでしっかり学習</a:t>
            </a:r>
            <a:endParaRPr lang="en-US" altLang="ja-JP" sz="1600" b="1" dirty="0">
              <a:latin typeface="游ゴシック (Body)"/>
            </a:endParaRPr>
          </a:p>
          <a:p>
            <a:r>
              <a:rPr lang="ja-JP" altLang="en-US" sz="1600" b="1" dirty="0">
                <a:latin typeface="游ゴシック (Body)"/>
              </a:rPr>
              <a:t>・日本語、現地語、画像、音声、練習問題</a:t>
            </a:r>
            <a:endParaRPr lang="en-US" altLang="ja-JP" sz="1600" b="1" dirty="0">
              <a:latin typeface="游ゴシック (Body)"/>
            </a:endParaRPr>
          </a:p>
          <a:p>
            <a:r>
              <a:rPr lang="ja-JP" altLang="en-US" sz="1600" b="1" dirty="0">
                <a:latin typeface="游ゴシック (Body)"/>
              </a:rPr>
              <a:t>・動画、多言語対応など機能追加が可能</a:t>
            </a:r>
            <a:endParaRPr lang="en-US" altLang="ja-JP" sz="1600" b="1" dirty="0">
              <a:latin typeface="游ゴシック (Body)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31F7D1-A042-7101-AD2B-0653A6135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©Japan ICT Learning</a:t>
            </a:r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0DCAE-2E3D-EAA2-1A91-EB9030224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2AE8A7-7D68-3F40-E761-F28106F3E4D4}"/>
              </a:ext>
            </a:extLst>
          </p:cNvPr>
          <p:cNvSpPr txBox="1"/>
          <p:nvPr/>
        </p:nvSpPr>
        <p:spPr>
          <a:xfrm>
            <a:off x="290049" y="5731510"/>
            <a:ext cx="860768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+mn-ea"/>
              </a:rPr>
              <a:t>お手元の専門用語・訳語・画像などコンテンツがあればすぐに開発スタート可能</a:t>
            </a:r>
            <a:endParaRPr lang="en-US" dirty="0">
              <a:latin typeface="+mn-ea"/>
            </a:endParaRPr>
          </a:p>
        </p:txBody>
      </p:sp>
      <p:sp>
        <p:nvSpPr>
          <p:cNvPr id="2" name="正方形/長方形 19">
            <a:extLst>
              <a:ext uri="{FF2B5EF4-FFF2-40B4-BE49-F238E27FC236}">
                <a16:creationId xmlns:a16="http://schemas.microsoft.com/office/drawing/2014/main" id="{CD10EF91-8264-47A3-41C8-A148DE00ACD4}"/>
              </a:ext>
            </a:extLst>
          </p:cNvPr>
          <p:cNvSpPr/>
          <p:nvPr/>
        </p:nvSpPr>
        <p:spPr>
          <a:xfrm>
            <a:off x="0" y="157315"/>
            <a:ext cx="8377084" cy="418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latin typeface="游ゴシック (Body)"/>
              </a:rPr>
              <a:t>　オリジナルアプリのベースを選択：</a:t>
            </a:r>
            <a:r>
              <a:rPr lang="en-US" altLang="ja-JP" sz="2000" b="1" dirty="0">
                <a:latin typeface="游ゴシック (Body)"/>
              </a:rPr>
              <a:t>2</a:t>
            </a:r>
            <a:r>
              <a:rPr lang="ja-JP" altLang="en-US" sz="2000" b="1" dirty="0">
                <a:latin typeface="游ゴシック (Body)"/>
              </a:rPr>
              <a:t>種類のアプリから</a:t>
            </a:r>
            <a:endParaRPr lang="en-US" altLang="ja-JP" sz="2000" dirty="0">
              <a:latin typeface="游ゴシック (Body)"/>
            </a:endParaRPr>
          </a:p>
        </p:txBody>
      </p:sp>
      <p:pic>
        <p:nvPicPr>
          <p:cNvPr id="57" name="Picture 5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6F22687-1F85-5BCC-C651-DA518E5B7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16" y="2330236"/>
            <a:ext cx="2509264" cy="3997334"/>
          </a:xfrm>
          <a:prstGeom prst="rect">
            <a:avLst/>
          </a:prstGeom>
        </p:spPr>
      </p:pic>
      <p:pic>
        <p:nvPicPr>
          <p:cNvPr id="64" name="Picture 6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7240D69-A96B-FE6B-3C5A-D17ACEF8F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477" y="770196"/>
            <a:ext cx="1405277" cy="2436861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">
            <a:extLst>
              <a:ext uri="{FF2B5EF4-FFF2-40B4-BE49-F238E27FC236}">
                <a16:creationId xmlns:a16="http://schemas.microsoft.com/office/drawing/2014/main" id="{70D6D066-2A47-BBFE-12DD-C510AD51A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27" y="754574"/>
            <a:ext cx="1408656" cy="244272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57455C7-DF21-7A75-23F5-0946D109DF44}"/>
              </a:ext>
            </a:extLst>
          </p:cNvPr>
          <p:cNvSpPr/>
          <p:nvPr/>
        </p:nvSpPr>
        <p:spPr>
          <a:xfrm>
            <a:off x="229187" y="3401481"/>
            <a:ext cx="2515116" cy="462598"/>
          </a:xfrm>
          <a:custGeom>
            <a:avLst/>
            <a:gdLst>
              <a:gd name="connsiteX0" fmla="*/ 0 w 1603374"/>
              <a:gd name="connsiteY0" fmla="*/ 80169 h 801687"/>
              <a:gd name="connsiteX1" fmla="*/ 80169 w 1603374"/>
              <a:gd name="connsiteY1" fmla="*/ 0 h 801687"/>
              <a:gd name="connsiteX2" fmla="*/ 1523205 w 1603374"/>
              <a:gd name="connsiteY2" fmla="*/ 0 h 801687"/>
              <a:gd name="connsiteX3" fmla="*/ 1603374 w 1603374"/>
              <a:gd name="connsiteY3" fmla="*/ 80169 h 801687"/>
              <a:gd name="connsiteX4" fmla="*/ 1603374 w 1603374"/>
              <a:gd name="connsiteY4" fmla="*/ 721518 h 801687"/>
              <a:gd name="connsiteX5" fmla="*/ 1523205 w 1603374"/>
              <a:gd name="connsiteY5" fmla="*/ 801687 h 801687"/>
              <a:gd name="connsiteX6" fmla="*/ 80169 w 1603374"/>
              <a:gd name="connsiteY6" fmla="*/ 801687 h 801687"/>
              <a:gd name="connsiteX7" fmla="*/ 0 w 1603374"/>
              <a:gd name="connsiteY7" fmla="*/ 721518 h 801687"/>
              <a:gd name="connsiteX8" fmla="*/ 0 w 1603374"/>
              <a:gd name="connsiteY8" fmla="*/ 80169 h 80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374" h="801687">
                <a:moveTo>
                  <a:pt x="0" y="80169"/>
                </a:moveTo>
                <a:cubicBezTo>
                  <a:pt x="0" y="35893"/>
                  <a:pt x="35893" y="0"/>
                  <a:pt x="80169" y="0"/>
                </a:cubicBezTo>
                <a:lnTo>
                  <a:pt x="1523205" y="0"/>
                </a:lnTo>
                <a:cubicBezTo>
                  <a:pt x="1567481" y="0"/>
                  <a:pt x="1603374" y="35893"/>
                  <a:pt x="1603374" y="80169"/>
                </a:cubicBezTo>
                <a:lnTo>
                  <a:pt x="1603374" y="721518"/>
                </a:lnTo>
                <a:cubicBezTo>
                  <a:pt x="1603374" y="765794"/>
                  <a:pt x="1567481" y="801687"/>
                  <a:pt x="1523205" y="801687"/>
                </a:cubicBezTo>
                <a:lnTo>
                  <a:pt x="80169" y="801687"/>
                </a:lnTo>
                <a:cubicBezTo>
                  <a:pt x="35893" y="801687"/>
                  <a:pt x="0" y="765794"/>
                  <a:pt x="0" y="721518"/>
                </a:cubicBezTo>
                <a:lnTo>
                  <a:pt x="0" y="801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371" tIns="32371" rIns="32371" bIns="32371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ja-JP" altLang="en-US" b="1" kern="1200" dirty="0">
                <a:latin typeface="+mn-ea"/>
              </a:rPr>
              <a:t>「</a:t>
            </a:r>
            <a:r>
              <a:rPr lang="en-US" altLang="ja-JP" b="1" dirty="0" err="1">
                <a:latin typeface="+mn-ea"/>
              </a:rPr>
              <a:t>Kiraku</a:t>
            </a:r>
            <a:r>
              <a:rPr lang="ja-JP" altLang="en-US" b="1" kern="1200" dirty="0">
                <a:latin typeface="+mn-ea"/>
              </a:rPr>
              <a:t>」</a:t>
            </a:r>
            <a:r>
              <a:rPr lang="ja-JP" altLang="en-US" b="1" dirty="0">
                <a:latin typeface="+mn-ea"/>
              </a:rPr>
              <a:t>アプリ</a:t>
            </a:r>
            <a:endParaRPr lang="en-US" altLang="ja-JP" b="1" kern="1200" dirty="0">
              <a:latin typeface="+mn-ea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AEFD7BE-0C81-56B9-31DF-A2C868E8B38D}"/>
              </a:ext>
            </a:extLst>
          </p:cNvPr>
          <p:cNvSpPr/>
          <p:nvPr/>
        </p:nvSpPr>
        <p:spPr>
          <a:xfrm>
            <a:off x="1268578" y="4004508"/>
            <a:ext cx="4643949" cy="1177307"/>
          </a:xfrm>
          <a:prstGeom prst="wedgeRoundRectCallout">
            <a:avLst>
              <a:gd name="adj1" fmla="val 5440"/>
              <a:gd name="adj2" fmla="val -324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600" b="1" dirty="0">
                <a:latin typeface="游ゴシック (Body)"/>
              </a:rPr>
              <a:t>ゲーム感覚で用語を覚えて次々とレベルアップ</a:t>
            </a:r>
            <a:endParaRPr lang="en-US" altLang="ja-JP" sz="1600" b="1" dirty="0">
              <a:latin typeface="游ゴシック (Body)"/>
            </a:endParaRPr>
          </a:p>
          <a:p>
            <a:r>
              <a:rPr lang="ja-JP" altLang="en-US" sz="1600" b="1" dirty="0">
                <a:latin typeface="游ゴシック (Body)"/>
              </a:rPr>
              <a:t>・シンプルに楽しく学習するタイプ</a:t>
            </a:r>
            <a:endParaRPr lang="en-US" altLang="ja-JP" sz="1600" b="1" dirty="0">
              <a:latin typeface="游ゴシック (Body)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B87E79-8AED-7DCC-C0E7-B55762A88A33}"/>
              </a:ext>
            </a:extLst>
          </p:cNvPr>
          <p:cNvSpPr txBox="1"/>
          <p:nvPr/>
        </p:nvSpPr>
        <p:spPr>
          <a:xfrm>
            <a:off x="613623" y="6100842"/>
            <a:ext cx="7293760" cy="3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600" dirty="0">
                <a:latin typeface="+mn-ea"/>
              </a:rPr>
              <a:t>※ </a:t>
            </a:r>
            <a:r>
              <a:rPr lang="ja-JP" altLang="en-US" sz="1600" dirty="0">
                <a:latin typeface="+mn-ea"/>
              </a:rPr>
              <a:t>用語リスト・訳語などの準備がない場合は、弊社が作成をサポートします</a:t>
            </a:r>
            <a:endParaRPr lang="en-US" altLang="ja-JP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37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CCCC15-357A-94C9-2318-ED424C3EC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580" y="668405"/>
            <a:ext cx="1172432" cy="2085366"/>
          </a:xfrm>
          <a:prstGeom prst="rect">
            <a:avLst/>
          </a:prstGeom>
        </p:spPr>
      </p:pic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A96567-453F-4CA9-81A9-8819E1F6C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06" y="3708058"/>
            <a:ext cx="1175884" cy="2091506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F37BDD-05D5-2C2F-FF10-CC359F28D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47" y="653981"/>
            <a:ext cx="1172432" cy="208536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321E4-F052-8B19-C179-BF55AE33F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©Japan ICT Learning</a:t>
            </a:r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EA273-7CB4-F685-9B72-53F781B9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6" name="正方形/長方形 19">
            <a:extLst>
              <a:ext uri="{FF2B5EF4-FFF2-40B4-BE49-F238E27FC236}">
                <a16:creationId xmlns:a16="http://schemas.microsoft.com/office/drawing/2014/main" id="{F31453AC-BF90-0124-EADD-6704EEBDF3E6}"/>
              </a:ext>
            </a:extLst>
          </p:cNvPr>
          <p:cNvSpPr/>
          <p:nvPr/>
        </p:nvSpPr>
        <p:spPr>
          <a:xfrm>
            <a:off x="0" y="147481"/>
            <a:ext cx="8377084" cy="418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latin typeface="+mn-ea"/>
                <a:ea typeface="+mn-ea"/>
              </a:rPr>
              <a:t>　「実用日本語」</a:t>
            </a:r>
            <a:r>
              <a:rPr lang="ja-JP" altLang="en-US" sz="2000" b="1" dirty="0">
                <a:latin typeface="+mn-ea"/>
              </a:rPr>
              <a:t>アプリの活用法</a:t>
            </a:r>
            <a:endParaRPr lang="en-US" altLang="ja-JP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4FC622-40BA-CDAA-4168-567B5229E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190" y="2780996"/>
            <a:ext cx="1593527" cy="653830"/>
          </a:xfrm>
          <a:prstGeom prst="rect">
            <a:avLst/>
          </a:prstGeom>
        </p:spPr>
      </p:pic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71FE089A-2CC5-774F-69EA-2796F4117843}"/>
              </a:ext>
            </a:extLst>
          </p:cNvPr>
          <p:cNvSpPr/>
          <p:nvPr/>
        </p:nvSpPr>
        <p:spPr>
          <a:xfrm>
            <a:off x="6448363" y="3004046"/>
            <a:ext cx="379620" cy="194269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6958C0E3-63B7-5FD3-8B6B-3D2F1FC818D3}"/>
              </a:ext>
            </a:extLst>
          </p:cNvPr>
          <p:cNvSpPr/>
          <p:nvPr/>
        </p:nvSpPr>
        <p:spPr>
          <a:xfrm>
            <a:off x="4818155" y="5878553"/>
            <a:ext cx="1855605" cy="41842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音声→イラスト</a:t>
            </a:r>
            <a:endParaRPr lang="en-US" sz="1600" b="1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58562FA-7513-129F-DBAF-8E2E09515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76" y="74377"/>
            <a:ext cx="545272" cy="5796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EE77F37-5CDB-5099-0F90-79309FBB4A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50" y="3673435"/>
            <a:ext cx="1175884" cy="2091506"/>
          </a:xfrm>
          <a:prstGeom prst="rect">
            <a:avLst/>
          </a:prstGeom>
        </p:spPr>
      </p:pic>
      <p:pic>
        <p:nvPicPr>
          <p:cNvPr id="26" name="Picture 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7BBB24-7E94-C5FF-7D44-161CBBACBD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4" y="3673435"/>
            <a:ext cx="1175884" cy="2091506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3925422-CA16-977F-8594-91B91D2DA2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722" y="3708058"/>
            <a:ext cx="1175884" cy="2091506"/>
          </a:xfrm>
          <a:prstGeom prst="rect">
            <a:avLst/>
          </a:prstGeom>
        </p:spPr>
      </p:pic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AE4BDBB7-9F75-8EDF-1A34-1611BA986F83}"/>
              </a:ext>
            </a:extLst>
          </p:cNvPr>
          <p:cNvSpPr/>
          <p:nvPr/>
        </p:nvSpPr>
        <p:spPr>
          <a:xfrm>
            <a:off x="180640" y="5872350"/>
            <a:ext cx="1855605" cy="41842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イラスト→日本語</a:t>
            </a:r>
            <a:endParaRPr lang="en-US" sz="1600" b="1" dirty="0"/>
          </a:p>
        </p:txBody>
      </p: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96DBC967-DF98-1D41-1B92-E76636028223}"/>
              </a:ext>
            </a:extLst>
          </p:cNvPr>
          <p:cNvSpPr/>
          <p:nvPr/>
        </p:nvSpPr>
        <p:spPr>
          <a:xfrm>
            <a:off x="2499397" y="5872350"/>
            <a:ext cx="1855605" cy="41842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日本語→現地語</a:t>
            </a:r>
            <a:endParaRPr lang="en-US" sz="1600" b="1" dirty="0"/>
          </a:p>
        </p:txBody>
      </p: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C1302375-0358-32C5-F8B5-5409265B3C77}"/>
              </a:ext>
            </a:extLst>
          </p:cNvPr>
          <p:cNvSpPr/>
          <p:nvPr/>
        </p:nvSpPr>
        <p:spPr>
          <a:xfrm>
            <a:off x="7107755" y="5874202"/>
            <a:ext cx="1855605" cy="41842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音声→現地語</a:t>
            </a:r>
            <a:endParaRPr lang="en-US" sz="16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59EFD6-6131-7398-FE91-00E01A8A5042}"/>
              </a:ext>
            </a:extLst>
          </p:cNvPr>
          <p:cNvSpPr/>
          <p:nvPr/>
        </p:nvSpPr>
        <p:spPr>
          <a:xfrm>
            <a:off x="378764" y="739236"/>
            <a:ext cx="5260036" cy="11521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  <a:latin typeface="+mn-ea"/>
              </a:rPr>
              <a:t>・画像入りフラッシュカード（単語帳）</a:t>
            </a:r>
            <a:endParaRPr lang="en-US" altLang="ja-JP" dirty="0">
              <a:solidFill>
                <a:schemeClr val="tx1"/>
              </a:solidFill>
              <a:latin typeface="+mn-ea"/>
            </a:endParaRPr>
          </a:p>
          <a:p>
            <a:r>
              <a:rPr lang="ja-JP" altLang="en-US" dirty="0">
                <a:solidFill>
                  <a:schemeClr val="tx1"/>
                </a:solidFill>
                <a:latin typeface="+mn-ea"/>
              </a:rPr>
              <a:t>⇒現場で実際に使う写真でリアルな学習</a:t>
            </a:r>
            <a:endParaRPr lang="en-US" altLang="ja-JP" dirty="0">
              <a:solidFill>
                <a:schemeClr val="tx1"/>
              </a:solidFill>
              <a:latin typeface="+mn-ea"/>
            </a:endParaRPr>
          </a:p>
          <a:p>
            <a:r>
              <a:rPr lang="ja-JP" altLang="en-US" dirty="0">
                <a:solidFill>
                  <a:schemeClr val="tx1"/>
                </a:solidFill>
                <a:latin typeface="+mn-ea"/>
              </a:rPr>
              <a:t>⇒「覚えた」機能で効率的にサクサク記憶</a:t>
            </a:r>
            <a:endParaRPr lang="en-US" altLang="ja-JP" dirty="0">
              <a:solidFill>
                <a:schemeClr val="tx1"/>
              </a:solidFill>
              <a:latin typeface="+mn-ea"/>
            </a:endParaRPr>
          </a:p>
          <a:p>
            <a:r>
              <a:rPr lang="ja-JP" altLang="en-US" dirty="0">
                <a:solidFill>
                  <a:schemeClr val="tx1"/>
                </a:solidFill>
                <a:latin typeface="+mn-ea"/>
              </a:rPr>
              <a:t>⇒日本語の音声で正しく用語を記憶し聴解を向上</a:t>
            </a:r>
            <a:endParaRPr lang="en-US" altLang="ja-JP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FA5289-71D1-6D14-E13A-22717D0669B2}"/>
              </a:ext>
            </a:extLst>
          </p:cNvPr>
          <p:cNvSpPr/>
          <p:nvPr/>
        </p:nvSpPr>
        <p:spPr>
          <a:xfrm>
            <a:off x="378764" y="2265642"/>
            <a:ext cx="5250414" cy="11521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  <a:latin typeface="+mn-ea"/>
              </a:rPr>
              <a:t>・</a:t>
            </a:r>
            <a:r>
              <a:rPr lang="en-US" altLang="ja-JP" dirty="0">
                <a:solidFill>
                  <a:schemeClr val="tx1"/>
                </a:solidFill>
                <a:latin typeface="+mn-ea"/>
              </a:rPr>
              <a:t>4</a:t>
            </a:r>
            <a:r>
              <a:rPr lang="ja-JP" altLang="en-US" dirty="0">
                <a:solidFill>
                  <a:schemeClr val="tx1"/>
                </a:solidFill>
                <a:latin typeface="+mn-ea"/>
              </a:rPr>
              <a:t>種類の練習問題</a:t>
            </a:r>
            <a:endParaRPr lang="en-US" altLang="ja-JP" dirty="0">
              <a:solidFill>
                <a:schemeClr val="tx1"/>
              </a:solidFill>
              <a:latin typeface="+mn-ea"/>
            </a:endParaRPr>
          </a:p>
          <a:p>
            <a:r>
              <a:rPr lang="ja-JP" altLang="en-US" dirty="0">
                <a:solidFill>
                  <a:schemeClr val="tx1"/>
                </a:solidFill>
                <a:latin typeface="+mn-ea"/>
              </a:rPr>
              <a:t>⇒</a:t>
            </a:r>
            <a:r>
              <a:rPr lang="ja-JP" altLang="en-US" b="1" dirty="0">
                <a:solidFill>
                  <a:schemeClr val="tx1"/>
                </a:solidFill>
                <a:latin typeface="+mn-ea"/>
              </a:rPr>
              <a:t>見て</a:t>
            </a:r>
            <a:r>
              <a:rPr lang="ja-JP" altLang="en-US" dirty="0">
                <a:solidFill>
                  <a:schemeClr val="tx1"/>
                </a:solidFill>
                <a:latin typeface="+mn-ea"/>
              </a:rPr>
              <a:t>、</a:t>
            </a:r>
            <a:r>
              <a:rPr lang="ja-JP" altLang="en-US" b="1" dirty="0">
                <a:solidFill>
                  <a:schemeClr val="tx1"/>
                </a:solidFill>
                <a:latin typeface="+mn-ea"/>
              </a:rPr>
              <a:t>聞いて</a:t>
            </a:r>
            <a:r>
              <a:rPr lang="ja-JP" altLang="en-US" dirty="0">
                <a:solidFill>
                  <a:schemeClr val="tx1"/>
                </a:solidFill>
                <a:latin typeface="+mn-ea"/>
              </a:rPr>
              <a:t>わかる様々なパターン練習</a:t>
            </a:r>
            <a:endParaRPr lang="en-US" altLang="ja-JP" dirty="0">
              <a:solidFill>
                <a:schemeClr val="tx1"/>
              </a:solidFill>
              <a:latin typeface="+mn-ea"/>
            </a:endParaRPr>
          </a:p>
          <a:p>
            <a:r>
              <a:rPr lang="ja-JP" altLang="en-US" dirty="0">
                <a:solidFill>
                  <a:schemeClr val="tx1"/>
                </a:solidFill>
                <a:latin typeface="+mn-ea"/>
              </a:rPr>
              <a:t>⇒問題は自動シャッフル、</a:t>
            </a:r>
            <a:r>
              <a:rPr lang="en-US" altLang="ja-JP" dirty="0">
                <a:solidFill>
                  <a:schemeClr val="tx1"/>
                </a:solidFill>
                <a:latin typeface="+mn-ea"/>
              </a:rPr>
              <a:t>4</a:t>
            </a:r>
            <a:r>
              <a:rPr lang="ja-JP" altLang="en-US" dirty="0">
                <a:solidFill>
                  <a:schemeClr val="tx1"/>
                </a:solidFill>
                <a:latin typeface="+mn-ea"/>
              </a:rPr>
              <a:t>択は毎回変動</a:t>
            </a:r>
            <a:endParaRPr lang="en-US" altLang="ja-JP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008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1000"/>
    </mc:Choice>
    <mc:Fallback xmlns="">
      <p:transition spd="slow" advClick="0" advTm="2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321E4-F052-8B19-C179-BF55AE33F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©Japan ICT Learning</a:t>
            </a:r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EA273-7CB4-F685-9B72-53F781B9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AA375E-DBAD-FE76-7CA8-7AE117D47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35" y="2203527"/>
            <a:ext cx="1265107" cy="2250204"/>
          </a:xfrm>
          <a:prstGeom prst="rect">
            <a:avLst/>
          </a:prstGeom>
        </p:spPr>
      </p:pic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102ABA-810A-9398-8754-3B3C103C4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76" y="1522437"/>
            <a:ext cx="1265107" cy="2250204"/>
          </a:xfrm>
          <a:prstGeom prst="rect">
            <a:avLst/>
          </a:prstGeom>
        </p:spPr>
      </p:pic>
      <p:pic>
        <p:nvPicPr>
          <p:cNvPr id="34" name="Picture 33" descr="A close-up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BFBD6CB0-E922-EF15-2DA1-8D33964CC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530" y="716599"/>
            <a:ext cx="1265107" cy="2250204"/>
          </a:xfrm>
          <a:prstGeom prst="rect">
            <a:avLst/>
          </a:prstGeom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237312E4-B5BA-22D5-5B1E-299CF136E505}"/>
              </a:ext>
            </a:extLst>
          </p:cNvPr>
          <p:cNvSpPr/>
          <p:nvPr/>
        </p:nvSpPr>
        <p:spPr>
          <a:xfrm>
            <a:off x="1096494" y="2860604"/>
            <a:ext cx="2623569" cy="418427"/>
          </a:xfrm>
          <a:prstGeom prst="wedgeRoundRectCallout">
            <a:avLst>
              <a:gd name="adj1" fmla="val -57171"/>
              <a:gd name="adj2" fmla="val 21851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初回クリアで</a:t>
            </a:r>
            <a:r>
              <a:rPr lang="ja-JP" altLang="en-US" sz="1600" b="1" dirty="0">
                <a:solidFill>
                  <a:srgbClr val="FFC000"/>
                </a:solidFill>
                <a:highlight>
                  <a:srgbClr val="000080"/>
                </a:highlight>
                <a:latin typeface="+mn-ea"/>
              </a:rPr>
              <a:t>種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ゲット！</a:t>
            </a:r>
            <a:endParaRPr lang="en-US" altLang="ja-JP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A0FE66E1-CE10-AE44-4E5C-01AE5B1A646B}"/>
              </a:ext>
            </a:extLst>
          </p:cNvPr>
          <p:cNvSpPr/>
          <p:nvPr/>
        </p:nvSpPr>
        <p:spPr>
          <a:xfrm>
            <a:off x="147959" y="3447267"/>
            <a:ext cx="4985276" cy="690346"/>
          </a:xfrm>
          <a:prstGeom prst="wedgeRoundRectCallout">
            <a:avLst>
              <a:gd name="adj1" fmla="val 37340"/>
              <a:gd name="adj2" fmla="val -33647"/>
              <a:gd name="adj3" fmla="val 16667"/>
            </a:avLst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獲得可能なバッジ・練習内容を画面で確認。タイミングは忘れた頃に自動通知されるので</a:t>
            </a: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学習に集中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。</a:t>
            </a:r>
            <a:endParaRPr lang="en-US" altLang="ja-JP" sz="16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B312BA51-6516-6AE6-F510-5EB538153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0" y="2807473"/>
            <a:ext cx="321499" cy="353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C0E2B4-5F62-3B58-3A0C-9692B14DA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94" y="2147233"/>
            <a:ext cx="315069" cy="450099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2474193-0921-B8B3-A082-B1A714C01E1F}"/>
              </a:ext>
            </a:extLst>
          </p:cNvPr>
          <p:cNvSpPr/>
          <p:nvPr/>
        </p:nvSpPr>
        <p:spPr>
          <a:xfrm>
            <a:off x="2003397" y="2263614"/>
            <a:ext cx="3015203" cy="418427"/>
          </a:xfrm>
          <a:prstGeom prst="wedgeRoundRectCallout">
            <a:avLst>
              <a:gd name="adj1" fmla="val -56575"/>
              <a:gd name="adj2" fmla="val 14537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600" b="1" dirty="0">
                <a:solidFill>
                  <a:schemeClr val="tx1"/>
                </a:solidFill>
                <a:latin typeface="+mn-ea"/>
              </a:rPr>
              <a:t>30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分後クリアで</a:t>
            </a:r>
            <a:r>
              <a:rPr lang="ja-JP" altLang="en-US" sz="1600" b="1" dirty="0">
                <a:solidFill>
                  <a:srgbClr val="00B050"/>
                </a:solidFill>
                <a:highlight>
                  <a:srgbClr val="000080"/>
                </a:highlight>
                <a:latin typeface="+mn-ea"/>
              </a:rPr>
              <a:t>双葉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ゲット！</a:t>
            </a:r>
            <a:endParaRPr lang="en-US" altLang="ja-JP" sz="16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643628-D64C-CA59-AB70-242896305C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71" y="1701117"/>
            <a:ext cx="437239" cy="35364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E3C8BAD-077C-5F26-AC8C-E43A555E7169}"/>
              </a:ext>
            </a:extLst>
          </p:cNvPr>
          <p:cNvSpPr/>
          <p:nvPr/>
        </p:nvSpPr>
        <p:spPr>
          <a:xfrm>
            <a:off x="2730293" y="1681595"/>
            <a:ext cx="3384756" cy="418427"/>
          </a:xfrm>
          <a:prstGeom prst="wedgeRoundRectCallout">
            <a:avLst>
              <a:gd name="adj1" fmla="val -54846"/>
              <a:gd name="adj2" fmla="val 21851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600" b="1" dirty="0">
                <a:solidFill>
                  <a:schemeClr val="tx1"/>
                </a:solidFill>
                <a:latin typeface="+mn-ea"/>
              </a:rPr>
              <a:t>1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時間後クリアで</a:t>
            </a:r>
            <a:r>
              <a:rPr lang="ja-JP" altLang="en-US" sz="1600" b="1" dirty="0">
                <a:solidFill>
                  <a:srgbClr val="AE78D6"/>
                </a:solidFill>
                <a:highlight>
                  <a:srgbClr val="000080"/>
                </a:highlight>
                <a:latin typeface="+mn-ea"/>
              </a:rPr>
              <a:t>つぼみ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ゲット！</a:t>
            </a:r>
            <a:endParaRPr lang="en-US" altLang="ja-JP" sz="16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A0DA07B9-8B20-499C-A848-6AA5EA0875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45" y="1171514"/>
            <a:ext cx="411519" cy="41794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F81D98F-6AA5-E19C-8137-A4DB9572B8AE}"/>
              </a:ext>
            </a:extLst>
          </p:cNvPr>
          <p:cNvSpPr/>
          <p:nvPr/>
        </p:nvSpPr>
        <p:spPr>
          <a:xfrm>
            <a:off x="3662547" y="1112199"/>
            <a:ext cx="2941377" cy="418427"/>
          </a:xfrm>
          <a:prstGeom prst="wedgeRoundRectCallout">
            <a:avLst>
              <a:gd name="adj1" fmla="val -54603"/>
              <a:gd name="adj2" fmla="val 14537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600" b="1" dirty="0">
                <a:solidFill>
                  <a:schemeClr val="tx1"/>
                </a:solidFill>
                <a:latin typeface="+mn-ea"/>
              </a:rPr>
              <a:t>1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週間後クリアで</a:t>
            </a:r>
            <a:r>
              <a:rPr lang="ja-JP" altLang="en-US" sz="1600" b="1" dirty="0">
                <a:solidFill>
                  <a:srgbClr val="FF66FF"/>
                </a:solidFill>
                <a:highlight>
                  <a:srgbClr val="000080"/>
                </a:highlight>
                <a:latin typeface="+mn-ea"/>
              </a:rPr>
              <a:t>桜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ゲット！</a:t>
            </a:r>
            <a:endParaRPr lang="en-US" altLang="ja-JP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" name="正方形/長方形 19">
            <a:extLst>
              <a:ext uri="{FF2B5EF4-FFF2-40B4-BE49-F238E27FC236}">
                <a16:creationId xmlns:a16="http://schemas.microsoft.com/office/drawing/2014/main" id="{9ED99C80-6385-CDF1-2CB6-8D38644552A8}"/>
              </a:ext>
            </a:extLst>
          </p:cNvPr>
          <p:cNvSpPr/>
          <p:nvPr/>
        </p:nvSpPr>
        <p:spPr>
          <a:xfrm>
            <a:off x="0" y="147481"/>
            <a:ext cx="8377084" cy="418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latin typeface="+mn-ea"/>
                <a:ea typeface="+mn-ea"/>
              </a:rPr>
              <a:t>　「実用日本語」</a:t>
            </a:r>
            <a:r>
              <a:rPr lang="ja-JP" altLang="en-US" sz="2000" b="1" dirty="0">
                <a:latin typeface="+mn-ea"/>
              </a:rPr>
              <a:t>アプリの工夫：記憶の定着化と各種機能</a:t>
            </a:r>
            <a:endParaRPr lang="en-US" altLang="ja-JP" sz="1600" dirty="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C0C7605-6014-5E6B-2C7E-73C84E0A2BDE}"/>
              </a:ext>
            </a:extLst>
          </p:cNvPr>
          <p:cNvSpPr/>
          <p:nvPr/>
        </p:nvSpPr>
        <p:spPr>
          <a:xfrm>
            <a:off x="147959" y="652557"/>
            <a:ext cx="4682171" cy="380022"/>
          </a:xfrm>
          <a:prstGeom prst="wedgeRoundRectCallout">
            <a:avLst>
              <a:gd name="adj1" fmla="val 40486"/>
              <a:gd name="adj2" fmla="val -8076"/>
              <a:gd name="adj3" fmla="val 16667"/>
            </a:avLst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忘却曲線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に合わせて設計された</a:t>
            </a:r>
            <a:r>
              <a:rPr lang="en-US" altLang="ja-JP" sz="1600" b="1" dirty="0">
                <a:solidFill>
                  <a:srgbClr val="FF0000"/>
                </a:solidFill>
                <a:latin typeface="+mn-ea"/>
              </a:rPr>
              <a:t>4</a:t>
            </a: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種バッジ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の獲得。</a:t>
            </a:r>
            <a:endParaRPr lang="en-US" altLang="ja-JP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5DA633D-3674-128E-FBC4-D5820FC2CD73}"/>
              </a:ext>
            </a:extLst>
          </p:cNvPr>
          <p:cNvSpPr/>
          <p:nvPr/>
        </p:nvSpPr>
        <p:spPr>
          <a:xfrm>
            <a:off x="147959" y="4348053"/>
            <a:ext cx="1132704" cy="500617"/>
          </a:xfrm>
          <a:prstGeom prst="wedgeRoundRectCallout">
            <a:avLst>
              <a:gd name="adj1" fmla="val 37340"/>
              <a:gd name="adj2" fmla="val -33647"/>
              <a:gd name="adj3" fmla="val 16667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さらに</a:t>
            </a:r>
            <a:r>
              <a:rPr lang="en-US" altLang="ja-JP" sz="1600" b="1" dirty="0">
                <a:solidFill>
                  <a:schemeClr val="tx1"/>
                </a:solidFill>
                <a:latin typeface="+mn-ea"/>
              </a:rPr>
              <a:t>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643572-F11E-FA7C-12B6-3FA0722D5B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" y="4734603"/>
            <a:ext cx="345975" cy="3598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A3598B-1A9A-CEDF-84DF-61E96F0D9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0" y="4803811"/>
            <a:ext cx="412156" cy="304637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B3C9A7D-0282-AB62-C120-D256270FDA89}"/>
              </a:ext>
            </a:extLst>
          </p:cNvPr>
          <p:cNvSpPr/>
          <p:nvPr/>
        </p:nvSpPr>
        <p:spPr>
          <a:xfrm>
            <a:off x="1319523" y="4734603"/>
            <a:ext cx="3527392" cy="418427"/>
          </a:xfrm>
          <a:prstGeom prst="wedgeRoundRectCallout">
            <a:avLst>
              <a:gd name="adj1" fmla="val -56575"/>
              <a:gd name="adj2" fmla="val 14537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声を録音して自分の</a:t>
            </a: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発音チェック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！</a:t>
            </a:r>
            <a:endParaRPr lang="en-US" altLang="ja-JP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DF18FB71-2070-481F-D1F7-169AFF1F1346}"/>
              </a:ext>
            </a:extLst>
          </p:cNvPr>
          <p:cNvSpPr/>
          <p:nvPr/>
        </p:nvSpPr>
        <p:spPr>
          <a:xfrm>
            <a:off x="1053192" y="5327374"/>
            <a:ext cx="4117234" cy="418427"/>
          </a:xfrm>
          <a:prstGeom prst="wedgeRoundRectCallout">
            <a:avLst>
              <a:gd name="adj1" fmla="val -56575"/>
              <a:gd name="adj2" fmla="val 14537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コンテンツのダウンロードで</a:t>
            </a: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ネット不要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！</a:t>
            </a:r>
            <a:endParaRPr lang="en-US" altLang="ja-JP" sz="16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2D4C242D-6785-2883-E8C8-A5C02D0448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5" y="5291754"/>
            <a:ext cx="442858" cy="489665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BCF24CDC-699F-227D-3C67-A8042299393B}"/>
              </a:ext>
            </a:extLst>
          </p:cNvPr>
          <p:cNvSpPr/>
          <p:nvPr/>
        </p:nvSpPr>
        <p:spPr>
          <a:xfrm>
            <a:off x="1053190" y="5920145"/>
            <a:ext cx="4291167" cy="418427"/>
          </a:xfrm>
          <a:prstGeom prst="wedgeRoundRectCallout">
            <a:avLst>
              <a:gd name="adj1" fmla="val -56575"/>
              <a:gd name="adj2" fmla="val 14537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コンテンツの</a:t>
            </a: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追加・削除・変更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もらくらく！</a:t>
            </a:r>
            <a:endParaRPr lang="en-US" altLang="ja-JP" sz="16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26" name="Picture 25" descr="A picture containing clipart&#10;&#10;Description automatically generated">
            <a:extLst>
              <a:ext uri="{FF2B5EF4-FFF2-40B4-BE49-F238E27FC236}">
                <a16:creationId xmlns:a16="http://schemas.microsoft.com/office/drawing/2014/main" id="{2A09CBA6-6BBE-8A01-F361-567225E484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9" y="5859574"/>
            <a:ext cx="447334" cy="539567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E08F81AC-D542-0EFE-0CB4-BE68370A7B88}"/>
              </a:ext>
            </a:extLst>
          </p:cNvPr>
          <p:cNvSpPr/>
          <p:nvPr/>
        </p:nvSpPr>
        <p:spPr>
          <a:xfrm>
            <a:off x="6070814" y="4745461"/>
            <a:ext cx="2897966" cy="418427"/>
          </a:xfrm>
          <a:prstGeom prst="wedgeRoundRectCallout">
            <a:avLst>
              <a:gd name="adj1" fmla="val -56575"/>
              <a:gd name="adj2" fmla="val 14537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管理者から</a:t>
            </a: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メッセージ送信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！</a:t>
            </a:r>
            <a:endParaRPr lang="en-US" altLang="ja-JP" sz="16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2F93528-9907-88BC-C7D2-39A4E6743D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415" y="4745461"/>
            <a:ext cx="407569" cy="4075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5AEAE37-5CF3-FDF8-8A4D-A317C4DA90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55" y="5415298"/>
            <a:ext cx="342729" cy="407569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E5B87A59-3726-ADF0-4A0A-62E3187FE393}"/>
              </a:ext>
            </a:extLst>
          </p:cNvPr>
          <p:cNvSpPr/>
          <p:nvPr/>
        </p:nvSpPr>
        <p:spPr>
          <a:xfrm>
            <a:off x="6070814" y="5362992"/>
            <a:ext cx="2897966" cy="661888"/>
          </a:xfrm>
          <a:prstGeom prst="wedgeRoundRectCallout">
            <a:avLst>
              <a:gd name="adj1" fmla="val -56575"/>
              <a:gd name="adj2" fmla="val 14537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機能</a:t>
            </a:r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のカスタマイズが可能！</a:t>
            </a:r>
            <a:endParaRPr lang="en-US" altLang="ja-JP" sz="1600" b="1" dirty="0">
              <a:solidFill>
                <a:schemeClr val="tx1"/>
              </a:solidFill>
              <a:latin typeface="+mn-ea"/>
            </a:endParaRPr>
          </a:p>
          <a:p>
            <a:r>
              <a:rPr lang="ja-JP" altLang="en-US" sz="1600" b="1" dirty="0">
                <a:solidFill>
                  <a:schemeClr val="tx1"/>
                </a:solidFill>
                <a:latin typeface="+mn-ea"/>
              </a:rPr>
              <a:t>（動画・多言語化など）</a:t>
            </a:r>
            <a:endParaRPr lang="en-US" altLang="ja-JP" sz="1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151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8000"/>
    </mc:Choice>
    <mc:Fallback xmlns="">
      <p:transition spd="slow" advClick="0" advTm="1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7714-8DC4-3C30-A0CD-B41F04005E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458DF-F69D-B0B9-900E-028D83276B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CE17D9-B2CA-EE12-6374-BA0D4676E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©Japan ICT Learning</a:t>
            </a:r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38568C-D3DF-4100-48B3-99BBD493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FBFD-BC4F-4D20-B0A1-90693984F4DE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" name="Jitsuyo 20221005">
            <a:hlinkClick r:id="" action="ppaction://media"/>
            <a:extLst>
              <a:ext uri="{FF2B5EF4-FFF2-40B4-BE49-F238E27FC236}">
                <a16:creationId xmlns:a16="http://schemas.microsoft.com/office/drawing/2014/main" id="{EC36E309-B572-D14D-47EF-6C82F1B2ED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67082"/>
            <a:ext cx="9144000" cy="5143500"/>
          </a:xfrm>
          <a:prstGeom prst="rect">
            <a:avLst/>
          </a:prstGeom>
        </p:spPr>
      </p:pic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24352E6-E766-471E-95E9-6070EA6F710A}"/>
              </a:ext>
            </a:extLst>
          </p:cNvPr>
          <p:cNvSpPr/>
          <p:nvPr/>
        </p:nvSpPr>
        <p:spPr>
          <a:xfrm>
            <a:off x="8563439" y="6034797"/>
            <a:ext cx="432619" cy="48545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正方形/長方形 19">
            <a:extLst>
              <a:ext uri="{FF2B5EF4-FFF2-40B4-BE49-F238E27FC236}">
                <a16:creationId xmlns:a16="http://schemas.microsoft.com/office/drawing/2014/main" id="{E57A5AE3-41D9-C2E5-359E-06085D44D1AF}"/>
              </a:ext>
            </a:extLst>
          </p:cNvPr>
          <p:cNvSpPr/>
          <p:nvPr/>
        </p:nvSpPr>
        <p:spPr>
          <a:xfrm>
            <a:off x="0" y="157315"/>
            <a:ext cx="8377084" cy="418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latin typeface="+mn-ea"/>
                <a:ea typeface="+mn-ea"/>
              </a:rPr>
              <a:t>　実用日本語：実際のアプリ画面</a:t>
            </a:r>
            <a:endParaRPr lang="en-US" altLang="ja-JP" sz="16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536A544-0CBE-F5A2-9886-BC583D6A1518}"/>
              </a:ext>
            </a:extLst>
          </p:cNvPr>
          <p:cNvSpPr/>
          <p:nvPr/>
        </p:nvSpPr>
        <p:spPr>
          <a:xfrm>
            <a:off x="6420544" y="6000750"/>
            <a:ext cx="2057400" cy="656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クリックで次へ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63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17573</TotalTime>
  <Words>1575</Words>
  <Application>Microsoft Office PowerPoint</Application>
  <PresentationFormat>On-screen Show (4:3)</PresentationFormat>
  <Paragraphs>271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Meiryo UI</vt:lpstr>
      <vt:lpstr>メイリオ</vt:lpstr>
      <vt:lpstr>游ゴシック</vt:lpstr>
      <vt:lpstr>游ゴシック (Body)</vt:lpstr>
      <vt:lpstr>Arial</vt:lpstr>
      <vt:lpstr>Calibri</vt:lpstr>
      <vt:lpstr>Calibri Light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ozawa</dc:creator>
  <cp:lastModifiedBy>Maripyu Maripyu</cp:lastModifiedBy>
  <cp:revision>298</cp:revision>
  <dcterms:created xsi:type="dcterms:W3CDTF">2020-07-06T03:57:57Z</dcterms:created>
  <dcterms:modified xsi:type="dcterms:W3CDTF">2023-01-09T11:58:21Z</dcterms:modified>
</cp:coreProperties>
</file>